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5" r:id="rId2"/>
    <p:sldId id="264" r:id="rId3"/>
    <p:sldId id="256" r:id="rId4"/>
    <p:sldId id="257" r:id="rId5"/>
    <p:sldId id="258" r:id="rId6"/>
    <p:sldId id="259" r:id="rId7"/>
    <p:sldId id="260" r:id="rId8"/>
    <p:sldId id="261" r:id="rId9"/>
    <p:sldId id="262" r:id="rId10"/>
    <p:sldId id="263"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302" r:id="rId42"/>
    <p:sldId id="303" r:id="rId43"/>
    <p:sldId id="304" r:id="rId44"/>
    <p:sldId id="305" r:id="rId45"/>
    <p:sldId id="296" r:id="rId46"/>
    <p:sldId id="297" r:id="rId47"/>
    <p:sldId id="298" r:id="rId48"/>
    <p:sldId id="299" r:id="rId49"/>
    <p:sldId id="300" r:id="rId50"/>
    <p:sldId id="306" r:id="rId51"/>
    <p:sldId id="307" r:id="rId52"/>
    <p:sldId id="308" r:id="rId53"/>
    <p:sldId id="301" r:id="rId54"/>
    <p:sldId id="309" r:id="rId55"/>
    <p:sldId id="310" r:id="rId56"/>
    <p:sldId id="312" r:id="rId57"/>
  </p:sldIdLst>
  <p:sldSz cx="6858000" cy="9906000" type="A4"/>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4B385E0-13EC-4E89-AD14-FD925F7C275E}">
          <p14:sldIdLst>
            <p14:sldId id="265"/>
            <p14:sldId id="264"/>
            <p14:sldId id="256"/>
            <p14:sldId id="257"/>
            <p14:sldId id="258"/>
            <p14:sldId id="259"/>
            <p14:sldId id="260"/>
            <p14:sldId id="261"/>
            <p14:sldId id="262"/>
            <p14:sldId id="263"/>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Lst>
        </p14:section>
        <p14:section name="Untitled Section" id="{FBEAA36E-CD6D-470B-86B4-DA0933FB64F1}">
          <p14:sldIdLst>
            <p14:sldId id="286"/>
            <p14:sldId id="287"/>
            <p14:sldId id="288"/>
            <p14:sldId id="289"/>
            <p14:sldId id="290"/>
            <p14:sldId id="291"/>
            <p14:sldId id="292"/>
            <p14:sldId id="293"/>
            <p14:sldId id="294"/>
            <p14:sldId id="295"/>
            <p14:sldId id="302"/>
            <p14:sldId id="303"/>
            <p14:sldId id="304"/>
            <p14:sldId id="305"/>
            <p14:sldId id="296"/>
            <p14:sldId id="297"/>
            <p14:sldId id="298"/>
            <p14:sldId id="299"/>
            <p14:sldId id="300"/>
            <p14:sldId id="306"/>
            <p14:sldId id="307"/>
            <p14:sldId id="308"/>
            <p14:sldId id="301"/>
            <p14:sldId id="309"/>
            <p14:sldId id="310"/>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94660"/>
  </p:normalViewPr>
  <p:slideViewPr>
    <p:cSldViewPr snapToGrid="0">
      <p:cViewPr>
        <p:scale>
          <a:sx n="100" d="100"/>
          <a:sy n="100" d="100"/>
        </p:scale>
        <p:origin x="859" y="-34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ltLang="zh-HK" smtClean="0"/>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HK" smtClean="0"/>
              <a:t>Click to edit Master subtitle style</a:t>
            </a:r>
            <a:endParaRPr lang="en-US" dirty="0"/>
          </a:p>
        </p:txBody>
      </p:sp>
      <p:sp>
        <p:nvSpPr>
          <p:cNvPr id="4" name="Date Placeholder 3"/>
          <p:cNvSpPr>
            <a:spLocks noGrp="1"/>
          </p:cNvSpPr>
          <p:nvPr>
            <p:ph type="dt" sz="half" idx="10"/>
          </p:nvPr>
        </p:nvSpPr>
        <p:spPr/>
        <p:txBody>
          <a:bodyPr/>
          <a:lstStyle/>
          <a:p>
            <a:fld id="{8FE71A61-BB46-489D-8DC4-029320E97B25}" type="datetimeFigureOut">
              <a:rPr lang="zh-HK" altLang="en-US" smtClean="0"/>
              <a:t>24/10/2018</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5336CDAF-A964-4E81-A63D-4C85F999DB14}" type="slidenum">
              <a:rPr lang="zh-HK" altLang="en-US" smtClean="0"/>
              <a:t>‹#›</a:t>
            </a:fld>
            <a:endParaRPr lang="zh-HK" altLang="en-US"/>
          </a:p>
        </p:txBody>
      </p:sp>
    </p:spTree>
    <p:extLst>
      <p:ext uri="{BB962C8B-B14F-4D97-AF65-F5344CB8AC3E}">
        <p14:creationId xmlns:p14="http://schemas.microsoft.com/office/powerpoint/2010/main" val="735474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Date Placeholder 3"/>
          <p:cNvSpPr>
            <a:spLocks noGrp="1"/>
          </p:cNvSpPr>
          <p:nvPr>
            <p:ph type="dt" sz="half" idx="10"/>
          </p:nvPr>
        </p:nvSpPr>
        <p:spPr/>
        <p:txBody>
          <a:bodyPr/>
          <a:lstStyle/>
          <a:p>
            <a:fld id="{8FE71A61-BB46-489D-8DC4-029320E97B25}" type="datetimeFigureOut">
              <a:rPr lang="zh-HK" altLang="en-US" smtClean="0"/>
              <a:t>24/10/2018</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5336CDAF-A964-4E81-A63D-4C85F999DB14}" type="slidenum">
              <a:rPr lang="zh-HK" altLang="en-US" smtClean="0"/>
              <a:t>‹#›</a:t>
            </a:fld>
            <a:endParaRPr lang="zh-HK" altLang="en-US"/>
          </a:p>
        </p:txBody>
      </p:sp>
    </p:spTree>
    <p:extLst>
      <p:ext uri="{BB962C8B-B14F-4D97-AF65-F5344CB8AC3E}">
        <p14:creationId xmlns:p14="http://schemas.microsoft.com/office/powerpoint/2010/main" val="4275574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ltLang="zh-HK" smtClean="0"/>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Date Placeholder 3"/>
          <p:cNvSpPr>
            <a:spLocks noGrp="1"/>
          </p:cNvSpPr>
          <p:nvPr>
            <p:ph type="dt" sz="half" idx="10"/>
          </p:nvPr>
        </p:nvSpPr>
        <p:spPr/>
        <p:txBody>
          <a:bodyPr/>
          <a:lstStyle/>
          <a:p>
            <a:fld id="{8FE71A61-BB46-489D-8DC4-029320E97B25}" type="datetimeFigureOut">
              <a:rPr lang="zh-HK" altLang="en-US" smtClean="0"/>
              <a:t>24/10/2018</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5336CDAF-A964-4E81-A63D-4C85F999DB14}" type="slidenum">
              <a:rPr lang="zh-HK" altLang="en-US" smtClean="0"/>
              <a:t>‹#›</a:t>
            </a:fld>
            <a:endParaRPr lang="zh-HK" altLang="en-US"/>
          </a:p>
        </p:txBody>
      </p:sp>
    </p:spTree>
    <p:extLst>
      <p:ext uri="{BB962C8B-B14F-4D97-AF65-F5344CB8AC3E}">
        <p14:creationId xmlns:p14="http://schemas.microsoft.com/office/powerpoint/2010/main" val="3790287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smtClean="0"/>
              <a:t>Click to edit Master title style</a:t>
            </a:r>
            <a:endParaRPr lang="en-US" dirty="0"/>
          </a:p>
        </p:txBody>
      </p:sp>
      <p:sp>
        <p:nvSpPr>
          <p:cNvPr id="3" name="Content Placeholder 2"/>
          <p:cNvSpPr>
            <a:spLocks noGrp="1"/>
          </p:cNvSpPr>
          <p:nvPr>
            <p:ph idx="1"/>
          </p:nvPr>
        </p:nvSpPr>
        <p:spPr/>
        <p:txBody>
          <a:body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Date Placeholder 3"/>
          <p:cNvSpPr>
            <a:spLocks noGrp="1"/>
          </p:cNvSpPr>
          <p:nvPr>
            <p:ph type="dt" sz="half" idx="10"/>
          </p:nvPr>
        </p:nvSpPr>
        <p:spPr/>
        <p:txBody>
          <a:bodyPr/>
          <a:lstStyle/>
          <a:p>
            <a:fld id="{8FE71A61-BB46-489D-8DC4-029320E97B25}" type="datetimeFigureOut">
              <a:rPr lang="zh-HK" altLang="en-US" smtClean="0"/>
              <a:t>24/10/2018</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5336CDAF-A964-4E81-A63D-4C85F999DB14}" type="slidenum">
              <a:rPr lang="zh-HK" altLang="en-US" smtClean="0"/>
              <a:t>‹#›</a:t>
            </a:fld>
            <a:endParaRPr lang="zh-HK" altLang="en-US"/>
          </a:p>
        </p:txBody>
      </p:sp>
    </p:spTree>
    <p:extLst>
      <p:ext uri="{BB962C8B-B14F-4D97-AF65-F5344CB8AC3E}">
        <p14:creationId xmlns:p14="http://schemas.microsoft.com/office/powerpoint/2010/main" val="897541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ltLang="zh-HK" smtClean="0"/>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ltLang="zh-HK" smtClean="0"/>
              <a:t>Click to edit Master text styles</a:t>
            </a:r>
          </a:p>
        </p:txBody>
      </p:sp>
      <p:sp>
        <p:nvSpPr>
          <p:cNvPr id="4" name="Date Placeholder 3"/>
          <p:cNvSpPr>
            <a:spLocks noGrp="1"/>
          </p:cNvSpPr>
          <p:nvPr>
            <p:ph type="dt" sz="half" idx="10"/>
          </p:nvPr>
        </p:nvSpPr>
        <p:spPr/>
        <p:txBody>
          <a:bodyPr/>
          <a:lstStyle/>
          <a:p>
            <a:fld id="{8FE71A61-BB46-489D-8DC4-029320E97B25}" type="datetimeFigureOut">
              <a:rPr lang="zh-HK" altLang="en-US" smtClean="0"/>
              <a:t>24/10/2018</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5336CDAF-A964-4E81-A63D-4C85F999DB14}" type="slidenum">
              <a:rPr lang="zh-HK" altLang="en-US" smtClean="0"/>
              <a:t>‹#›</a:t>
            </a:fld>
            <a:endParaRPr lang="zh-HK" altLang="en-US"/>
          </a:p>
        </p:txBody>
      </p:sp>
    </p:spTree>
    <p:extLst>
      <p:ext uri="{BB962C8B-B14F-4D97-AF65-F5344CB8AC3E}">
        <p14:creationId xmlns:p14="http://schemas.microsoft.com/office/powerpoint/2010/main" val="1050393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smtClean="0"/>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5" name="Date Placeholder 4"/>
          <p:cNvSpPr>
            <a:spLocks noGrp="1"/>
          </p:cNvSpPr>
          <p:nvPr>
            <p:ph type="dt" sz="half" idx="10"/>
          </p:nvPr>
        </p:nvSpPr>
        <p:spPr/>
        <p:txBody>
          <a:bodyPr/>
          <a:lstStyle/>
          <a:p>
            <a:fld id="{8FE71A61-BB46-489D-8DC4-029320E97B25}" type="datetimeFigureOut">
              <a:rPr lang="zh-HK" altLang="en-US" smtClean="0"/>
              <a:t>24/10/2018</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5336CDAF-A964-4E81-A63D-4C85F999DB14}" type="slidenum">
              <a:rPr lang="zh-HK" altLang="en-US" smtClean="0"/>
              <a:t>‹#›</a:t>
            </a:fld>
            <a:endParaRPr lang="zh-HK" altLang="en-US"/>
          </a:p>
        </p:txBody>
      </p:sp>
    </p:spTree>
    <p:extLst>
      <p:ext uri="{BB962C8B-B14F-4D97-AF65-F5344CB8AC3E}">
        <p14:creationId xmlns:p14="http://schemas.microsoft.com/office/powerpoint/2010/main" val="3140298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ltLang="zh-HK" smtClean="0"/>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HK" smtClean="0"/>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HK" smtClean="0"/>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7" name="Date Placeholder 6"/>
          <p:cNvSpPr>
            <a:spLocks noGrp="1"/>
          </p:cNvSpPr>
          <p:nvPr>
            <p:ph type="dt" sz="half" idx="10"/>
          </p:nvPr>
        </p:nvSpPr>
        <p:spPr/>
        <p:txBody>
          <a:bodyPr/>
          <a:lstStyle/>
          <a:p>
            <a:fld id="{8FE71A61-BB46-489D-8DC4-029320E97B25}" type="datetimeFigureOut">
              <a:rPr lang="zh-HK" altLang="en-US" smtClean="0"/>
              <a:t>24/10/2018</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5336CDAF-A964-4E81-A63D-4C85F999DB14}" type="slidenum">
              <a:rPr lang="zh-HK" altLang="en-US" smtClean="0"/>
              <a:t>‹#›</a:t>
            </a:fld>
            <a:endParaRPr lang="zh-HK" altLang="en-US"/>
          </a:p>
        </p:txBody>
      </p:sp>
    </p:spTree>
    <p:extLst>
      <p:ext uri="{BB962C8B-B14F-4D97-AF65-F5344CB8AC3E}">
        <p14:creationId xmlns:p14="http://schemas.microsoft.com/office/powerpoint/2010/main" val="3514503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smtClean="0"/>
              <a:t>Click to edit Master title style</a:t>
            </a:r>
            <a:endParaRPr lang="en-US" dirty="0"/>
          </a:p>
        </p:txBody>
      </p:sp>
      <p:sp>
        <p:nvSpPr>
          <p:cNvPr id="3" name="Date Placeholder 2"/>
          <p:cNvSpPr>
            <a:spLocks noGrp="1"/>
          </p:cNvSpPr>
          <p:nvPr>
            <p:ph type="dt" sz="half" idx="10"/>
          </p:nvPr>
        </p:nvSpPr>
        <p:spPr/>
        <p:txBody>
          <a:bodyPr/>
          <a:lstStyle/>
          <a:p>
            <a:fld id="{8FE71A61-BB46-489D-8DC4-029320E97B25}" type="datetimeFigureOut">
              <a:rPr lang="zh-HK" altLang="en-US" smtClean="0"/>
              <a:t>24/10/2018</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5336CDAF-A964-4E81-A63D-4C85F999DB14}" type="slidenum">
              <a:rPr lang="zh-HK" altLang="en-US" smtClean="0"/>
              <a:t>‹#›</a:t>
            </a:fld>
            <a:endParaRPr lang="zh-HK" altLang="en-US"/>
          </a:p>
        </p:txBody>
      </p:sp>
    </p:spTree>
    <p:extLst>
      <p:ext uri="{BB962C8B-B14F-4D97-AF65-F5344CB8AC3E}">
        <p14:creationId xmlns:p14="http://schemas.microsoft.com/office/powerpoint/2010/main" val="2431786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E71A61-BB46-489D-8DC4-029320E97B25}" type="datetimeFigureOut">
              <a:rPr lang="zh-HK" altLang="en-US" smtClean="0"/>
              <a:t>24/10/2018</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5336CDAF-A964-4E81-A63D-4C85F999DB14}" type="slidenum">
              <a:rPr lang="zh-HK" altLang="en-US" smtClean="0"/>
              <a:t>‹#›</a:t>
            </a:fld>
            <a:endParaRPr lang="zh-HK" altLang="en-US"/>
          </a:p>
        </p:txBody>
      </p:sp>
    </p:spTree>
    <p:extLst>
      <p:ext uri="{BB962C8B-B14F-4D97-AF65-F5344CB8AC3E}">
        <p14:creationId xmlns:p14="http://schemas.microsoft.com/office/powerpoint/2010/main" val="1355646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ltLang="zh-HK" smtClean="0"/>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HK" smtClean="0"/>
              <a:t>Click to edit Master text styles</a:t>
            </a:r>
          </a:p>
        </p:txBody>
      </p:sp>
      <p:sp>
        <p:nvSpPr>
          <p:cNvPr id="5" name="Date Placeholder 4"/>
          <p:cNvSpPr>
            <a:spLocks noGrp="1"/>
          </p:cNvSpPr>
          <p:nvPr>
            <p:ph type="dt" sz="half" idx="10"/>
          </p:nvPr>
        </p:nvSpPr>
        <p:spPr/>
        <p:txBody>
          <a:bodyPr/>
          <a:lstStyle/>
          <a:p>
            <a:fld id="{8FE71A61-BB46-489D-8DC4-029320E97B25}" type="datetimeFigureOut">
              <a:rPr lang="zh-HK" altLang="en-US" smtClean="0"/>
              <a:t>24/10/2018</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5336CDAF-A964-4E81-A63D-4C85F999DB14}" type="slidenum">
              <a:rPr lang="zh-HK" altLang="en-US" smtClean="0"/>
              <a:t>‹#›</a:t>
            </a:fld>
            <a:endParaRPr lang="zh-HK" altLang="en-US"/>
          </a:p>
        </p:txBody>
      </p:sp>
    </p:spTree>
    <p:extLst>
      <p:ext uri="{BB962C8B-B14F-4D97-AF65-F5344CB8AC3E}">
        <p14:creationId xmlns:p14="http://schemas.microsoft.com/office/powerpoint/2010/main" val="2583713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ltLang="zh-HK" smtClean="0"/>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zh-HK" smtClean="0"/>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HK" smtClean="0"/>
              <a:t>Click to edit Master text styles</a:t>
            </a:r>
          </a:p>
        </p:txBody>
      </p:sp>
      <p:sp>
        <p:nvSpPr>
          <p:cNvPr id="5" name="Date Placeholder 4"/>
          <p:cNvSpPr>
            <a:spLocks noGrp="1"/>
          </p:cNvSpPr>
          <p:nvPr>
            <p:ph type="dt" sz="half" idx="10"/>
          </p:nvPr>
        </p:nvSpPr>
        <p:spPr/>
        <p:txBody>
          <a:bodyPr/>
          <a:lstStyle/>
          <a:p>
            <a:fld id="{8FE71A61-BB46-489D-8DC4-029320E97B25}" type="datetimeFigureOut">
              <a:rPr lang="zh-HK" altLang="en-US" smtClean="0"/>
              <a:t>24/10/2018</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5336CDAF-A964-4E81-A63D-4C85F999DB14}" type="slidenum">
              <a:rPr lang="zh-HK" altLang="en-US" smtClean="0"/>
              <a:t>‹#›</a:t>
            </a:fld>
            <a:endParaRPr lang="zh-HK" altLang="en-US"/>
          </a:p>
        </p:txBody>
      </p:sp>
    </p:spTree>
    <p:extLst>
      <p:ext uri="{BB962C8B-B14F-4D97-AF65-F5344CB8AC3E}">
        <p14:creationId xmlns:p14="http://schemas.microsoft.com/office/powerpoint/2010/main" val="3236289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ltLang="zh-HK" smtClean="0"/>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8FE71A61-BB46-489D-8DC4-029320E97B25}" type="datetimeFigureOut">
              <a:rPr lang="zh-HK" altLang="en-US" smtClean="0"/>
              <a:t>24/10/2018</a:t>
            </a:fld>
            <a:endParaRPr lang="zh-HK"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5336CDAF-A964-4E81-A63D-4C85F999DB14}" type="slidenum">
              <a:rPr lang="zh-HK" altLang="en-US" smtClean="0"/>
              <a:t>‹#›</a:t>
            </a:fld>
            <a:endParaRPr lang="zh-HK" altLang="en-US"/>
          </a:p>
        </p:txBody>
      </p:sp>
    </p:spTree>
    <p:extLst>
      <p:ext uri="{BB962C8B-B14F-4D97-AF65-F5344CB8AC3E}">
        <p14:creationId xmlns:p14="http://schemas.microsoft.com/office/powerpoint/2010/main" val="698294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image" Target="../media/image37.png"/><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2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2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3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s>
</file>

<file path=ppt/slides/_rels/slide39.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12" Type="http://schemas.openxmlformats.org/officeDocument/2006/relationships/image" Target="../media/image171.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0" Type="http://schemas.openxmlformats.org/officeDocument/2006/relationships/image" Target="../media/image169.png"/><Relationship Id="rId4" Type="http://schemas.openxmlformats.org/officeDocument/2006/relationships/image" Target="../media/image163.png"/><Relationship Id="rId9" Type="http://schemas.openxmlformats.org/officeDocument/2006/relationships/image" Target="../media/image168.png"/></Relationships>
</file>

<file path=ppt/slides/_rels/slide4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4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4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4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4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4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4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4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20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53.xml.rels><?xml version="1.0" encoding="UTF-8" standalone="yes"?>
<Relationships xmlns="http://schemas.openxmlformats.org/package/2006/relationships"><Relationship Id="rId3" Type="http://schemas.openxmlformats.org/officeDocument/2006/relationships/image" Target="../media/image211.png"/><Relationship Id="rId7" Type="http://schemas.openxmlformats.org/officeDocument/2006/relationships/image" Target="../media/image215.png"/><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5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90282" y="92892"/>
            <a:ext cx="2776081" cy="461665"/>
          </a:xfrm>
          <a:prstGeom prst="rect">
            <a:avLst/>
          </a:prstGeom>
          <a:noFill/>
        </p:spPr>
        <p:txBody>
          <a:bodyPr wrap="none" rtlCol="0">
            <a:spAutoFit/>
          </a:bodyPr>
          <a:lstStyle/>
          <a:p>
            <a:r>
              <a:rPr lang="en-US" altLang="zh-HK" sz="2400" b="1" u="sng" dirty="0" smtClean="0"/>
              <a:t>Useful Quick Codes  </a:t>
            </a:r>
            <a:endParaRPr lang="zh-HK" altLang="en-US" sz="2400" b="1" u="sng" dirty="0"/>
          </a:p>
        </p:txBody>
      </p:sp>
      <p:sp>
        <p:nvSpPr>
          <p:cNvPr id="5" name="Rectangle 4"/>
          <p:cNvSpPr/>
          <p:nvPr/>
        </p:nvSpPr>
        <p:spPr>
          <a:xfrm>
            <a:off x="106122" y="554557"/>
            <a:ext cx="6502859" cy="461665"/>
          </a:xfrm>
          <a:prstGeom prst="rect">
            <a:avLst/>
          </a:prstGeom>
        </p:spPr>
        <p:txBody>
          <a:bodyPr wrap="square">
            <a:spAutoFit/>
          </a:bodyPr>
          <a:lstStyle/>
          <a:p>
            <a:r>
              <a:rPr lang="en-US" altLang="zh-HK" sz="1200" b="1" dirty="0" smtClean="0"/>
              <a:t> Find gradient and intercept </a:t>
            </a:r>
          </a:p>
          <a:p>
            <a:endParaRPr lang="zh-HK" altLang="en-US" sz="1200" dirty="0"/>
          </a:p>
        </p:txBody>
      </p:sp>
      <p:sp>
        <p:nvSpPr>
          <p:cNvPr id="6" name="Rectangle 5"/>
          <p:cNvSpPr/>
          <p:nvPr/>
        </p:nvSpPr>
        <p:spPr>
          <a:xfrm>
            <a:off x="2482250" y="616112"/>
            <a:ext cx="3429000" cy="430887"/>
          </a:xfrm>
          <a:prstGeom prst="rect">
            <a:avLst/>
          </a:prstGeom>
        </p:spPr>
        <p:txBody>
          <a:bodyPr>
            <a:spAutoFit/>
          </a:bodyPr>
          <a:lstStyle/>
          <a:p>
            <a:r>
              <a:rPr lang="zh-HK" altLang="en-US" sz="1100" dirty="0"/>
              <a:t>m = WorksheetFunction.Slope(y, x)</a:t>
            </a:r>
          </a:p>
          <a:p>
            <a:r>
              <a:rPr lang="zh-HK" altLang="en-US" sz="1100" dirty="0"/>
              <a:t>b = WorksheetFunction.Intercept(y, x)</a:t>
            </a:r>
          </a:p>
        </p:txBody>
      </p:sp>
      <p:sp>
        <p:nvSpPr>
          <p:cNvPr id="7" name="Rectangle 6"/>
          <p:cNvSpPr/>
          <p:nvPr/>
        </p:nvSpPr>
        <p:spPr>
          <a:xfrm>
            <a:off x="235526" y="1385553"/>
            <a:ext cx="5347855" cy="923330"/>
          </a:xfrm>
          <a:prstGeom prst="rect">
            <a:avLst/>
          </a:prstGeom>
        </p:spPr>
        <p:txBody>
          <a:bodyPr wrap="square">
            <a:spAutoFit/>
          </a:bodyPr>
          <a:lstStyle/>
          <a:p>
            <a:r>
              <a:rPr lang="en-US" altLang="zh-HK" sz="900" dirty="0"/>
              <a:t>Do</a:t>
            </a:r>
          </a:p>
          <a:p>
            <a:r>
              <a:rPr lang="en-US" altLang="zh-HK" sz="900" dirty="0"/>
              <a:t>    </a:t>
            </a:r>
            <a:r>
              <a:rPr lang="en-US" altLang="zh-HK" sz="900" dirty="0" err="1"/>
              <a:t>Ans</a:t>
            </a:r>
            <a:r>
              <a:rPr lang="en-US" altLang="zh-HK" sz="900" dirty="0"/>
              <a:t> = </a:t>
            </a:r>
            <a:r>
              <a:rPr lang="en-US" altLang="zh-HK" sz="900" dirty="0" err="1"/>
              <a:t>MsgBox</a:t>
            </a:r>
            <a:r>
              <a:rPr lang="en-US" altLang="zh-HK" sz="900" dirty="0"/>
              <a:t>("Would you like to add another item to the list?", </a:t>
            </a:r>
            <a:r>
              <a:rPr lang="en-US" altLang="zh-HK" sz="900" dirty="0" err="1">
                <a:solidFill>
                  <a:srgbClr val="FF0000"/>
                </a:solidFill>
              </a:rPr>
              <a:t>vbYesNo</a:t>
            </a:r>
            <a:r>
              <a:rPr lang="en-US" altLang="zh-HK" sz="900" dirty="0"/>
              <a:t>)</a:t>
            </a:r>
          </a:p>
          <a:p>
            <a:r>
              <a:rPr lang="en-US" altLang="zh-HK" sz="900" dirty="0"/>
              <a:t>    If </a:t>
            </a:r>
            <a:r>
              <a:rPr lang="en-US" altLang="zh-HK" sz="900" dirty="0" err="1"/>
              <a:t>Ans</a:t>
            </a:r>
            <a:r>
              <a:rPr lang="en-US" altLang="zh-HK" sz="900" dirty="0"/>
              <a:t> = </a:t>
            </a:r>
            <a:r>
              <a:rPr lang="en-US" altLang="zh-HK" sz="900" dirty="0">
                <a:solidFill>
                  <a:srgbClr val="FF0000"/>
                </a:solidFill>
              </a:rPr>
              <a:t>7 </a:t>
            </a:r>
            <a:r>
              <a:rPr lang="en-US" altLang="zh-HK" sz="900" dirty="0"/>
              <a:t>Then Exit Do</a:t>
            </a:r>
          </a:p>
          <a:p>
            <a:r>
              <a:rPr lang="en-US" altLang="zh-HK" sz="900" dirty="0"/>
              <a:t>    </a:t>
            </a:r>
            <a:r>
              <a:rPr lang="en-US" altLang="zh-HK" sz="900" dirty="0" err="1"/>
              <a:t>i</a:t>
            </a:r>
            <a:r>
              <a:rPr lang="en-US" altLang="zh-HK" sz="900" dirty="0"/>
              <a:t> = </a:t>
            </a:r>
            <a:r>
              <a:rPr lang="en-US" altLang="zh-HK" sz="900" dirty="0" err="1"/>
              <a:t>i</a:t>
            </a:r>
            <a:r>
              <a:rPr lang="en-US" altLang="zh-HK" sz="900" dirty="0"/>
              <a:t> + 1</a:t>
            </a:r>
          </a:p>
          <a:p>
            <a:r>
              <a:rPr lang="en-US" altLang="zh-HK" sz="900" dirty="0"/>
              <a:t>    </a:t>
            </a:r>
            <a:r>
              <a:rPr lang="en-US" altLang="zh-HK" sz="900" dirty="0" err="1"/>
              <a:t>ReDim</a:t>
            </a:r>
            <a:r>
              <a:rPr lang="en-US" altLang="zh-HK" sz="900" dirty="0"/>
              <a:t> Preserve L(</a:t>
            </a:r>
            <a:r>
              <a:rPr lang="en-US" altLang="zh-HK" sz="900" dirty="0" err="1"/>
              <a:t>i</a:t>
            </a:r>
            <a:r>
              <a:rPr lang="en-US" altLang="zh-HK" sz="900" dirty="0"/>
              <a:t>) As Variant</a:t>
            </a:r>
          </a:p>
          <a:p>
            <a:r>
              <a:rPr lang="en-US" altLang="zh-HK" sz="900" dirty="0"/>
              <a:t>    L(</a:t>
            </a:r>
            <a:r>
              <a:rPr lang="en-US" altLang="zh-HK" sz="900" dirty="0" err="1"/>
              <a:t>i</a:t>
            </a:r>
            <a:r>
              <a:rPr lang="en-US" altLang="zh-HK" sz="900" dirty="0"/>
              <a:t>) = </a:t>
            </a:r>
            <a:r>
              <a:rPr lang="en-US" altLang="zh-HK" sz="900" dirty="0" err="1"/>
              <a:t>InputBox</a:t>
            </a:r>
            <a:r>
              <a:rPr lang="en-US" altLang="zh-HK" sz="900" dirty="0"/>
              <a:t>("Enter New Item:")</a:t>
            </a:r>
            <a:endParaRPr lang="zh-HK" altLang="en-US" sz="900" dirty="0"/>
          </a:p>
        </p:txBody>
      </p:sp>
      <p:sp>
        <p:nvSpPr>
          <p:cNvPr id="8" name="Rectangle 7"/>
          <p:cNvSpPr/>
          <p:nvPr/>
        </p:nvSpPr>
        <p:spPr>
          <a:xfrm>
            <a:off x="139431" y="1108554"/>
            <a:ext cx="2784160" cy="276999"/>
          </a:xfrm>
          <a:prstGeom prst="rect">
            <a:avLst/>
          </a:prstGeom>
        </p:spPr>
        <p:txBody>
          <a:bodyPr wrap="none">
            <a:spAutoFit/>
          </a:bodyPr>
          <a:lstStyle/>
          <a:p>
            <a:r>
              <a:rPr lang="en-US" altLang="zh-HK" sz="1200" b="1" dirty="0" smtClean="0"/>
              <a:t>Yes No Button in Message Box (</a:t>
            </a:r>
            <a:r>
              <a:rPr lang="en-US" altLang="zh-HK" sz="1200" b="1" dirty="0" err="1" smtClean="0"/>
              <a:t>vbYesNo</a:t>
            </a:r>
            <a:r>
              <a:rPr lang="en-US" altLang="zh-HK" sz="1200" b="1" dirty="0" smtClean="0"/>
              <a:t>)</a:t>
            </a:r>
            <a:endParaRPr lang="en-US" altLang="zh-HK" sz="1200" b="1" dirty="0"/>
          </a:p>
        </p:txBody>
      </p:sp>
      <p:sp>
        <p:nvSpPr>
          <p:cNvPr id="9" name="Rectangle 8"/>
          <p:cNvSpPr/>
          <p:nvPr/>
        </p:nvSpPr>
        <p:spPr>
          <a:xfrm>
            <a:off x="2146109" y="1708718"/>
            <a:ext cx="1093761" cy="276999"/>
          </a:xfrm>
          <a:prstGeom prst="rect">
            <a:avLst/>
          </a:prstGeom>
        </p:spPr>
        <p:txBody>
          <a:bodyPr wrap="none">
            <a:spAutoFit/>
          </a:bodyPr>
          <a:lstStyle/>
          <a:p>
            <a:r>
              <a:rPr lang="en-US" altLang="zh-HK" sz="1200" dirty="0" smtClean="0">
                <a:solidFill>
                  <a:srgbClr val="FF0000"/>
                </a:solidFill>
              </a:rPr>
              <a:t>6 = Yes, 7 = No</a:t>
            </a:r>
            <a:endParaRPr lang="zh-HK" altLang="en-US" sz="1200" dirty="0"/>
          </a:p>
        </p:txBody>
      </p:sp>
      <p:cxnSp>
        <p:nvCxnSpPr>
          <p:cNvPr id="11" name="Straight Arrow Connector 10"/>
          <p:cNvCxnSpPr/>
          <p:nvPr/>
        </p:nvCxnSpPr>
        <p:spPr>
          <a:xfrm flipH="1" flipV="1">
            <a:off x="1503217" y="1780309"/>
            <a:ext cx="621700" cy="669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4351702" y="1410898"/>
            <a:ext cx="1559548" cy="767396"/>
          </a:xfrm>
          <a:prstGeom prst="rect">
            <a:avLst/>
          </a:prstGeom>
        </p:spPr>
      </p:pic>
      <p:sp>
        <p:nvSpPr>
          <p:cNvPr id="2" name="Rectangle 1"/>
          <p:cNvSpPr/>
          <p:nvPr/>
        </p:nvSpPr>
        <p:spPr>
          <a:xfrm>
            <a:off x="256864" y="2872915"/>
            <a:ext cx="4450772" cy="1384995"/>
          </a:xfrm>
          <a:prstGeom prst="rect">
            <a:avLst/>
          </a:prstGeom>
        </p:spPr>
        <p:txBody>
          <a:bodyPr wrap="square">
            <a:spAutoFit/>
          </a:bodyPr>
          <a:lstStyle/>
          <a:p>
            <a:r>
              <a:rPr lang="en-US" altLang="zh-HK" sz="1050" dirty="0" smtClean="0"/>
              <a:t>Dim </a:t>
            </a:r>
            <a:r>
              <a:rPr lang="en-US" altLang="zh-HK" sz="1050" dirty="0" err="1" smtClean="0"/>
              <a:t>SaveFile</a:t>
            </a:r>
            <a:r>
              <a:rPr lang="en-US" altLang="zh-HK" sz="1050" dirty="0" smtClean="0"/>
              <a:t> as string</a:t>
            </a:r>
          </a:p>
          <a:p>
            <a:r>
              <a:rPr lang="zh-HK" altLang="en-US" sz="1050" dirty="0" smtClean="0">
                <a:solidFill>
                  <a:srgbClr val="00B050"/>
                </a:solidFill>
              </a:rPr>
              <a:t>'SaveFile </a:t>
            </a:r>
            <a:r>
              <a:rPr lang="zh-HK" altLang="en-US" sz="1050" dirty="0">
                <a:solidFill>
                  <a:srgbClr val="00B050"/>
                </a:solidFill>
              </a:rPr>
              <a:t>is the file name user input into the save file window</a:t>
            </a:r>
          </a:p>
          <a:p>
            <a:r>
              <a:rPr lang="zh-HK" altLang="en-US" sz="1050" dirty="0"/>
              <a:t>SaveFile = Application.GetSaveAsFilename(filefilter:="Text Files (*.txt), *.txt")</a:t>
            </a:r>
          </a:p>
          <a:p>
            <a:r>
              <a:rPr lang="zh-HK" altLang="en-US" sz="1050" dirty="0">
                <a:solidFill>
                  <a:srgbClr val="00B050"/>
                </a:solidFill>
              </a:rPr>
              <a:t>'We open that file which at the moment is empty</a:t>
            </a:r>
          </a:p>
          <a:p>
            <a:r>
              <a:rPr lang="zh-HK" altLang="en-US" sz="1050" dirty="0"/>
              <a:t>Open SaveFile For Output As #1</a:t>
            </a:r>
          </a:p>
          <a:p>
            <a:r>
              <a:rPr lang="zh-HK" altLang="en-US" sz="1050" dirty="0">
                <a:solidFill>
                  <a:srgbClr val="00B050"/>
                </a:solidFill>
              </a:rPr>
              <a:t>'we write s to that empty </a:t>
            </a:r>
            <a:r>
              <a:rPr lang="zh-HK" altLang="en-US" sz="1050" dirty="0" smtClean="0">
                <a:solidFill>
                  <a:srgbClr val="00B050"/>
                </a:solidFill>
              </a:rPr>
              <a:t>file</a:t>
            </a:r>
            <a:r>
              <a:rPr lang="en-US" altLang="zh-HK" sz="1050" dirty="0" smtClean="0">
                <a:solidFill>
                  <a:srgbClr val="00B050"/>
                </a:solidFill>
              </a:rPr>
              <a:t>, then close the file</a:t>
            </a:r>
            <a:endParaRPr lang="zh-HK" altLang="en-US" sz="1050" dirty="0">
              <a:solidFill>
                <a:srgbClr val="00B050"/>
              </a:solidFill>
            </a:endParaRPr>
          </a:p>
          <a:p>
            <a:r>
              <a:rPr lang="zh-HK" altLang="en-US" sz="1050" dirty="0"/>
              <a:t>Write #1, s</a:t>
            </a:r>
          </a:p>
          <a:p>
            <a:r>
              <a:rPr lang="zh-HK" altLang="en-US" sz="1050" dirty="0"/>
              <a:t>Close #1</a:t>
            </a:r>
          </a:p>
        </p:txBody>
      </p:sp>
      <p:sp>
        <p:nvSpPr>
          <p:cNvPr id="13" name="Rectangle 12"/>
          <p:cNvSpPr/>
          <p:nvPr/>
        </p:nvSpPr>
        <p:spPr>
          <a:xfrm>
            <a:off x="139431" y="2565139"/>
            <a:ext cx="2460354" cy="276999"/>
          </a:xfrm>
          <a:prstGeom prst="rect">
            <a:avLst/>
          </a:prstGeom>
        </p:spPr>
        <p:txBody>
          <a:bodyPr wrap="none">
            <a:spAutoFit/>
          </a:bodyPr>
          <a:lstStyle/>
          <a:p>
            <a:r>
              <a:rPr lang="en-US" altLang="zh-HK" sz="1200" b="1" dirty="0" smtClean="0"/>
              <a:t>Create a .txt file and write data to it</a:t>
            </a:r>
            <a:endParaRPr lang="en-US" altLang="zh-HK" sz="1200" b="1" dirty="0"/>
          </a:p>
        </p:txBody>
      </p:sp>
      <p:pic>
        <p:nvPicPr>
          <p:cNvPr id="3" name="Picture 2"/>
          <p:cNvPicPr>
            <a:picLocks noChangeAspect="1"/>
          </p:cNvPicPr>
          <p:nvPr/>
        </p:nvPicPr>
        <p:blipFill>
          <a:blip r:embed="rId3"/>
          <a:stretch>
            <a:fillRect/>
          </a:stretch>
        </p:blipFill>
        <p:spPr>
          <a:xfrm>
            <a:off x="3061853" y="3847707"/>
            <a:ext cx="1512085" cy="561542"/>
          </a:xfrm>
          <a:prstGeom prst="rect">
            <a:avLst/>
          </a:prstGeom>
        </p:spPr>
      </p:pic>
      <p:pic>
        <p:nvPicPr>
          <p:cNvPr id="10" name="Picture 9"/>
          <p:cNvPicPr>
            <a:picLocks noChangeAspect="1"/>
          </p:cNvPicPr>
          <p:nvPr/>
        </p:nvPicPr>
        <p:blipFill>
          <a:blip r:embed="rId4"/>
          <a:stretch>
            <a:fillRect/>
          </a:stretch>
        </p:blipFill>
        <p:spPr>
          <a:xfrm>
            <a:off x="4691572" y="2842138"/>
            <a:ext cx="2035751" cy="1567111"/>
          </a:xfrm>
          <a:prstGeom prst="rect">
            <a:avLst/>
          </a:prstGeom>
        </p:spPr>
      </p:pic>
      <p:pic>
        <p:nvPicPr>
          <p:cNvPr id="14" name="Picture 13"/>
          <p:cNvPicPr>
            <a:picLocks noChangeAspect="1"/>
          </p:cNvPicPr>
          <p:nvPr/>
        </p:nvPicPr>
        <p:blipFill>
          <a:blip r:embed="rId5"/>
          <a:stretch>
            <a:fillRect/>
          </a:stretch>
        </p:blipFill>
        <p:spPr>
          <a:xfrm>
            <a:off x="1017545" y="5361171"/>
            <a:ext cx="2800350" cy="581025"/>
          </a:xfrm>
          <a:prstGeom prst="rect">
            <a:avLst/>
          </a:prstGeom>
        </p:spPr>
      </p:pic>
      <p:sp>
        <p:nvSpPr>
          <p:cNvPr id="15" name="Rectangle 14"/>
          <p:cNvSpPr/>
          <p:nvPr/>
        </p:nvSpPr>
        <p:spPr>
          <a:xfrm>
            <a:off x="139431" y="4759132"/>
            <a:ext cx="2831353" cy="307777"/>
          </a:xfrm>
          <a:prstGeom prst="rect">
            <a:avLst/>
          </a:prstGeom>
        </p:spPr>
        <p:txBody>
          <a:bodyPr wrap="none">
            <a:spAutoFit/>
          </a:bodyPr>
          <a:lstStyle/>
          <a:p>
            <a:r>
              <a:rPr lang="en-US" altLang="zh-HK" sz="1400" b="1" dirty="0" smtClean="0"/>
              <a:t>Create a .txt file and write data to it</a:t>
            </a:r>
            <a:endParaRPr lang="en-US" altLang="zh-HK" sz="1400" b="1" dirty="0"/>
          </a:p>
        </p:txBody>
      </p:sp>
      <p:sp>
        <p:nvSpPr>
          <p:cNvPr id="16" name="TextBox 15"/>
          <p:cNvSpPr txBox="1"/>
          <p:nvPr/>
        </p:nvSpPr>
        <p:spPr>
          <a:xfrm>
            <a:off x="948820" y="5053394"/>
            <a:ext cx="3301930" cy="276999"/>
          </a:xfrm>
          <a:prstGeom prst="rect">
            <a:avLst/>
          </a:prstGeom>
          <a:noFill/>
        </p:spPr>
        <p:txBody>
          <a:bodyPr wrap="none" rtlCol="0">
            <a:spAutoFit/>
          </a:bodyPr>
          <a:lstStyle/>
          <a:p>
            <a:r>
              <a:rPr lang="en-US" altLang="zh-HK" sz="1200" dirty="0" smtClean="0">
                <a:solidFill>
                  <a:srgbClr val="FF0000"/>
                </a:solidFill>
              </a:rPr>
              <a:t>Convert a string into a number by multiplying by 1</a:t>
            </a:r>
            <a:endParaRPr lang="zh-HK" altLang="en-US" sz="1200" dirty="0">
              <a:solidFill>
                <a:srgbClr val="FF0000"/>
              </a:solidFill>
            </a:endParaRPr>
          </a:p>
        </p:txBody>
      </p:sp>
    </p:spTree>
    <p:extLst>
      <p:ext uri="{BB962C8B-B14F-4D97-AF65-F5344CB8AC3E}">
        <p14:creationId xmlns:p14="http://schemas.microsoft.com/office/powerpoint/2010/main" val="254251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0510" y="1311518"/>
            <a:ext cx="2384753" cy="1097570"/>
          </a:xfrm>
          <a:prstGeom prst="rect">
            <a:avLst/>
          </a:prstGeom>
        </p:spPr>
      </p:pic>
      <p:sp>
        <p:nvSpPr>
          <p:cNvPr id="3" name="TextBox 2"/>
          <p:cNvSpPr txBox="1"/>
          <p:nvPr/>
        </p:nvSpPr>
        <p:spPr>
          <a:xfrm>
            <a:off x="353291" y="750638"/>
            <a:ext cx="6504709" cy="461665"/>
          </a:xfrm>
          <a:prstGeom prst="rect">
            <a:avLst/>
          </a:prstGeom>
          <a:noFill/>
        </p:spPr>
        <p:txBody>
          <a:bodyPr wrap="square" rtlCol="0">
            <a:spAutoFit/>
          </a:bodyPr>
          <a:lstStyle/>
          <a:p>
            <a:r>
              <a:rPr lang="en-US" altLang="zh-HK" sz="1200" dirty="0" smtClean="0"/>
              <a:t>As we insert items into the list, we have to resize the list, i.e. </a:t>
            </a:r>
            <a:r>
              <a:rPr lang="en-US" altLang="zh-HK" sz="1200" dirty="0" err="1" smtClean="0"/>
              <a:t>ReDim</a:t>
            </a:r>
            <a:r>
              <a:rPr lang="en-US" altLang="zh-HK" sz="1200" dirty="0" smtClean="0"/>
              <a:t> the vector, but have to preserve what is inside the vector as well.</a:t>
            </a:r>
            <a:endParaRPr lang="zh-HK" altLang="en-US" sz="1200" dirty="0"/>
          </a:p>
        </p:txBody>
      </p:sp>
      <p:sp>
        <p:nvSpPr>
          <p:cNvPr id="4" name="Rectangle 3"/>
          <p:cNvSpPr/>
          <p:nvPr/>
        </p:nvSpPr>
        <p:spPr>
          <a:xfrm>
            <a:off x="2438399" y="89265"/>
            <a:ext cx="3706092" cy="400110"/>
          </a:xfrm>
          <a:prstGeom prst="rect">
            <a:avLst/>
          </a:prstGeom>
        </p:spPr>
        <p:txBody>
          <a:bodyPr wrap="square">
            <a:spAutoFit/>
          </a:bodyPr>
          <a:lstStyle/>
          <a:p>
            <a:r>
              <a:rPr lang="en-US" altLang="zh-HK" sz="2000" b="1" u="sng" dirty="0" smtClean="0">
                <a:latin typeface="OpenSans-Light"/>
              </a:rPr>
              <a:t>Preserve </a:t>
            </a:r>
            <a:r>
              <a:rPr lang="en-US" altLang="zh-HK" sz="2000" b="1" u="sng" dirty="0" err="1" smtClean="0">
                <a:latin typeface="OpenSans-Light"/>
              </a:rPr>
              <a:t>ReDim</a:t>
            </a:r>
            <a:endParaRPr lang="zh-HK" altLang="en-US" sz="2000" b="1" u="sng" dirty="0"/>
          </a:p>
        </p:txBody>
      </p:sp>
      <p:sp>
        <p:nvSpPr>
          <p:cNvPr id="5" name="Rectangle 4"/>
          <p:cNvSpPr/>
          <p:nvPr/>
        </p:nvSpPr>
        <p:spPr>
          <a:xfrm>
            <a:off x="474034" y="2249760"/>
            <a:ext cx="4621018" cy="2031325"/>
          </a:xfrm>
          <a:prstGeom prst="rect">
            <a:avLst/>
          </a:prstGeom>
        </p:spPr>
        <p:txBody>
          <a:bodyPr wrap="square">
            <a:spAutoFit/>
          </a:bodyPr>
          <a:lstStyle/>
          <a:p>
            <a:r>
              <a:rPr lang="en-US" altLang="zh-HK" sz="1050" dirty="0" smtClean="0"/>
              <a:t>Options Base 1</a:t>
            </a:r>
          </a:p>
          <a:p>
            <a:r>
              <a:rPr lang="zh-HK" altLang="en-US" sz="1050" dirty="0" smtClean="0"/>
              <a:t>Sub </a:t>
            </a:r>
            <a:r>
              <a:rPr lang="zh-HK" altLang="en-US" sz="1050" dirty="0"/>
              <a:t>ShoppingList()</a:t>
            </a:r>
          </a:p>
          <a:p>
            <a:r>
              <a:rPr lang="zh-HK" altLang="en-US" sz="1050" dirty="0"/>
              <a:t>Dim i As Integer, Ans As Integer, L() As Variant</a:t>
            </a:r>
          </a:p>
          <a:p>
            <a:r>
              <a:rPr lang="zh-HK" altLang="en-US" sz="1050" dirty="0"/>
              <a:t>Do</a:t>
            </a:r>
          </a:p>
          <a:p>
            <a:r>
              <a:rPr lang="zh-HK" altLang="en-US" sz="1050" dirty="0"/>
              <a:t>    Ans = MsgBox("Would you like to add another item to the list?", vbYesNo)</a:t>
            </a:r>
          </a:p>
          <a:p>
            <a:r>
              <a:rPr lang="zh-HK" altLang="en-US" sz="1050" dirty="0"/>
              <a:t>    If Ans = 7 Then Exit Do</a:t>
            </a:r>
          </a:p>
          <a:p>
            <a:r>
              <a:rPr lang="zh-HK" altLang="en-US" sz="1050" dirty="0"/>
              <a:t>    i = i + 1</a:t>
            </a:r>
          </a:p>
          <a:p>
            <a:r>
              <a:rPr lang="zh-HK" altLang="en-US" sz="1050" dirty="0"/>
              <a:t>    </a:t>
            </a:r>
            <a:r>
              <a:rPr lang="zh-HK" altLang="en-US" sz="1050" dirty="0">
                <a:solidFill>
                  <a:srgbClr val="00B050"/>
                </a:solidFill>
              </a:rPr>
              <a:t>ReDim Preserve </a:t>
            </a:r>
            <a:r>
              <a:rPr lang="zh-HK" altLang="en-US" sz="1050" dirty="0"/>
              <a:t>L(i) As Variant</a:t>
            </a:r>
          </a:p>
          <a:p>
            <a:r>
              <a:rPr lang="zh-HK" altLang="en-US" sz="1050" dirty="0"/>
              <a:t>    L(i) = InputBox("Enter New Item:")</a:t>
            </a:r>
          </a:p>
          <a:p>
            <a:r>
              <a:rPr lang="zh-HK" altLang="en-US" sz="1050" dirty="0"/>
              <a:t>Loop</a:t>
            </a:r>
          </a:p>
          <a:p>
            <a:r>
              <a:rPr lang="zh-HK" altLang="en-US" sz="1050" dirty="0"/>
              <a:t>Range</a:t>
            </a:r>
            <a:r>
              <a:rPr lang="zh-HK" altLang="en-US" sz="1050" dirty="0" smtClean="0"/>
              <a:t>(“A1:A” </a:t>
            </a:r>
            <a:r>
              <a:rPr lang="zh-HK" altLang="en-US" sz="1050" dirty="0"/>
              <a:t>&amp; i) = WorksheetFunction.Transpose(L</a:t>
            </a:r>
            <a:r>
              <a:rPr lang="zh-HK" altLang="en-US" sz="1050" dirty="0" smtClean="0"/>
              <a:t>) </a:t>
            </a:r>
            <a:endParaRPr lang="en-US" altLang="zh-HK" sz="1050" dirty="0" smtClean="0"/>
          </a:p>
          <a:p>
            <a:r>
              <a:rPr lang="zh-HK" altLang="en-US" sz="1050" dirty="0" smtClean="0"/>
              <a:t>End </a:t>
            </a:r>
            <a:r>
              <a:rPr lang="zh-HK" altLang="en-US" sz="1050" dirty="0"/>
              <a:t>Sub</a:t>
            </a:r>
          </a:p>
        </p:txBody>
      </p:sp>
      <p:sp>
        <p:nvSpPr>
          <p:cNvPr id="6" name="Rectangle 5"/>
          <p:cNvSpPr/>
          <p:nvPr/>
        </p:nvSpPr>
        <p:spPr>
          <a:xfrm>
            <a:off x="4495318" y="3417958"/>
            <a:ext cx="1915391" cy="553998"/>
          </a:xfrm>
          <a:prstGeom prst="rect">
            <a:avLst/>
          </a:prstGeom>
        </p:spPr>
        <p:txBody>
          <a:bodyPr wrap="square">
            <a:spAutoFit/>
          </a:bodyPr>
          <a:lstStyle/>
          <a:p>
            <a:r>
              <a:rPr lang="en-US" altLang="zh-HK" sz="1000" dirty="0">
                <a:solidFill>
                  <a:srgbClr val="00B050"/>
                </a:solidFill>
              </a:rPr>
              <a:t>‘we need transpose because default VBA vectors are row vectors</a:t>
            </a:r>
            <a:endParaRPr lang="zh-HK" altLang="en-US" sz="1000" dirty="0">
              <a:solidFill>
                <a:srgbClr val="00B050"/>
              </a:solidFill>
            </a:endParaRPr>
          </a:p>
        </p:txBody>
      </p:sp>
      <p:cxnSp>
        <p:nvCxnSpPr>
          <p:cNvPr id="8" name="Straight Arrow Connector 7"/>
          <p:cNvCxnSpPr/>
          <p:nvPr/>
        </p:nvCxnSpPr>
        <p:spPr>
          <a:xfrm flipH="1">
            <a:off x="3141036" y="3694957"/>
            <a:ext cx="1416627" cy="21474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49025" y="625033"/>
            <a:ext cx="6499015" cy="376954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Rectangle 9"/>
          <p:cNvSpPr/>
          <p:nvPr/>
        </p:nvSpPr>
        <p:spPr>
          <a:xfrm>
            <a:off x="556317" y="4671578"/>
            <a:ext cx="4680701" cy="5062924"/>
          </a:xfrm>
          <a:prstGeom prst="rect">
            <a:avLst/>
          </a:prstGeom>
        </p:spPr>
        <p:txBody>
          <a:bodyPr wrap="square">
            <a:spAutoFit/>
          </a:bodyPr>
          <a:lstStyle/>
          <a:p>
            <a:r>
              <a:rPr lang="zh-HK" altLang="en-US" sz="950" dirty="0"/>
              <a:t>Sub FindFive()</a:t>
            </a:r>
          </a:p>
          <a:p>
            <a:r>
              <a:rPr lang="zh-HK" altLang="en-US" sz="950" dirty="0"/>
              <a:t>Dim i As Integer, j As Integer, nr As Integer, nc As Integer</a:t>
            </a:r>
          </a:p>
          <a:p>
            <a:r>
              <a:rPr lang="zh-HK" altLang="en-US" sz="950" dirty="0"/>
              <a:t>Dim rowmarker() As Integer, colmarker() As Integer, k As Integer</a:t>
            </a:r>
          </a:p>
          <a:p>
            <a:r>
              <a:rPr lang="zh-HK" altLang="en-US" sz="950" dirty="0"/>
              <a:t>Dim UserRange As Range</a:t>
            </a:r>
          </a:p>
          <a:p>
            <a:r>
              <a:rPr lang="zh-HK" altLang="en-US" sz="950" dirty="0"/>
              <a:t>nr = Selection.Rows.Count</a:t>
            </a:r>
          </a:p>
          <a:p>
            <a:r>
              <a:rPr lang="zh-HK" altLang="en-US" sz="950" dirty="0"/>
              <a:t>nc = Selection.Columns.Count</a:t>
            </a:r>
          </a:p>
          <a:p>
            <a:r>
              <a:rPr lang="zh-HK" altLang="en-US" sz="950" dirty="0"/>
              <a:t>For i = 1 To nr</a:t>
            </a:r>
          </a:p>
          <a:p>
            <a:r>
              <a:rPr lang="zh-HK" altLang="en-US" sz="950" dirty="0"/>
              <a:t>    For j = 1 To nc</a:t>
            </a:r>
          </a:p>
          <a:p>
            <a:r>
              <a:rPr lang="zh-HK" altLang="en-US" sz="950" dirty="0"/>
              <a:t>        </a:t>
            </a:r>
            <a:r>
              <a:rPr lang="zh-HK" altLang="en-US" sz="950" dirty="0" smtClean="0"/>
              <a:t> If </a:t>
            </a:r>
            <a:r>
              <a:rPr lang="zh-HK" altLang="en-US" sz="950" dirty="0"/>
              <a:t>Selection.Cells(i, j) = 5 Then</a:t>
            </a:r>
          </a:p>
          <a:p>
            <a:r>
              <a:rPr lang="zh-HK" altLang="en-US" sz="950" dirty="0"/>
              <a:t>        </a:t>
            </a:r>
            <a:r>
              <a:rPr lang="zh-HK" altLang="en-US" sz="950" dirty="0" smtClean="0"/>
              <a:t> k </a:t>
            </a:r>
            <a:r>
              <a:rPr lang="zh-HK" altLang="en-US" sz="950" dirty="0"/>
              <a:t>= k + 1</a:t>
            </a:r>
          </a:p>
          <a:p>
            <a:r>
              <a:rPr lang="zh-HK" altLang="en-US" sz="950" dirty="0"/>
              <a:t>        </a:t>
            </a:r>
            <a:r>
              <a:rPr lang="zh-HK" altLang="en-US" sz="950" dirty="0" smtClean="0"/>
              <a:t> ReDim </a:t>
            </a:r>
            <a:r>
              <a:rPr lang="zh-HK" altLang="en-US" sz="950" dirty="0"/>
              <a:t>Preserve rowmarker(k) As Integer</a:t>
            </a:r>
          </a:p>
          <a:p>
            <a:r>
              <a:rPr lang="zh-HK" altLang="en-US" sz="950" dirty="0"/>
              <a:t>        </a:t>
            </a:r>
            <a:r>
              <a:rPr lang="zh-HK" altLang="en-US" sz="950" dirty="0" smtClean="0"/>
              <a:t> ReDim </a:t>
            </a:r>
            <a:r>
              <a:rPr lang="zh-HK" altLang="en-US" sz="950" dirty="0"/>
              <a:t>Preserve colmarker(k) As Integer</a:t>
            </a:r>
          </a:p>
          <a:p>
            <a:r>
              <a:rPr lang="zh-HK" altLang="en-US" sz="950" dirty="0"/>
              <a:t>       </a:t>
            </a:r>
            <a:r>
              <a:rPr lang="zh-HK" altLang="en-US" sz="950" dirty="0" smtClean="0"/>
              <a:t>  </a:t>
            </a:r>
            <a:r>
              <a:rPr lang="zh-HK" altLang="en-US" sz="950" dirty="0"/>
              <a:t>rowmarker(k) = i</a:t>
            </a:r>
          </a:p>
          <a:p>
            <a:r>
              <a:rPr lang="zh-HK" altLang="en-US" sz="950" dirty="0"/>
              <a:t>        </a:t>
            </a:r>
            <a:r>
              <a:rPr lang="zh-HK" altLang="en-US" sz="950" dirty="0" smtClean="0"/>
              <a:t> colmarker(k</a:t>
            </a:r>
            <a:r>
              <a:rPr lang="zh-HK" altLang="en-US" sz="950" dirty="0"/>
              <a:t>) = j</a:t>
            </a:r>
          </a:p>
          <a:p>
            <a:r>
              <a:rPr lang="zh-HK" altLang="en-US" sz="950" dirty="0"/>
              <a:t>   </a:t>
            </a:r>
            <a:r>
              <a:rPr lang="zh-HK" altLang="en-US" sz="950" dirty="0" smtClean="0"/>
              <a:t>  </a:t>
            </a:r>
            <a:r>
              <a:rPr lang="zh-HK" altLang="en-US" sz="950" dirty="0"/>
              <a:t>End If</a:t>
            </a:r>
          </a:p>
          <a:p>
            <a:r>
              <a:rPr lang="zh-HK" altLang="en-US" sz="950" dirty="0"/>
              <a:t>   </a:t>
            </a:r>
            <a:r>
              <a:rPr lang="zh-HK" altLang="en-US" sz="950" dirty="0" smtClean="0"/>
              <a:t>  </a:t>
            </a:r>
            <a:r>
              <a:rPr lang="zh-HK" altLang="en-US" sz="950" dirty="0"/>
              <a:t>Next j</a:t>
            </a:r>
          </a:p>
          <a:p>
            <a:r>
              <a:rPr lang="zh-HK" altLang="en-US" sz="950" dirty="0"/>
              <a:t>Next i</a:t>
            </a:r>
          </a:p>
          <a:p>
            <a:r>
              <a:rPr lang="zh-HK" altLang="en-US" sz="950" dirty="0"/>
              <a:t>If k &lt;&gt; 0 Then</a:t>
            </a:r>
          </a:p>
          <a:p>
            <a:r>
              <a:rPr lang="zh-HK" altLang="en-US" sz="950" dirty="0"/>
              <a:t>   </a:t>
            </a:r>
            <a:r>
              <a:rPr lang="zh-HK" altLang="en-US" sz="950" dirty="0" smtClean="0"/>
              <a:t>  </a:t>
            </a:r>
            <a:r>
              <a:rPr lang="zh-HK" altLang="en-US" sz="950" dirty="0"/>
              <a:t>MsgBox ("We found at least one 5!")</a:t>
            </a:r>
          </a:p>
          <a:p>
            <a:r>
              <a:rPr lang="en-US" altLang="zh-HK" sz="950" dirty="0"/>
              <a:t> </a:t>
            </a:r>
            <a:r>
              <a:rPr lang="en-US" altLang="zh-HK" sz="950" dirty="0" smtClean="0"/>
              <a:t>    </a:t>
            </a:r>
            <a:r>
              <a:rPr lang="zh-HK" altLang="en-US" sz="950" dirty="0" smtClean="0">
                <a:solidFill>
                  <a:srgbClr val="FF0000"/>
                </a:solidFill>
              </a:rPr>
              <a:t>Set </a:t>
            </a:r>
            <a:r>
              <a:rPr lang="zh-HK" altLang="en-US" sz="950" dirty="0">
                <a:solidFill>
                  <a:srgbClr val="FF0000"/>
                </a:solidFill>
              </a:rPr>
              <a:t>UserRange = Application.InputBox(Prompt:="Select cell where export shall begin.", _</a:t>
            </a:r>
          </a:p>
          <a:p>
            <a:r>
              <a:rPr lang="zh-HK" altLang="en-US" sz="950" dirty="0">
                <a:solidFill>
                  <a:srgbClr val="FF0000"/>
                </a:solidFill>
              </a:rPr>
              <a:t>    </a:t>
            </a:r>
            <a:r>
              <a:rPr lang="zh-HK" altLang="en-US" sz="950" dirty="0" smtClean="0">
                <a:solidFill>
                  <a:srgbClr val="FF0000"/>
                </a:solidFill>
              </a:rPr>
              <a:t> Title</a:t>
            </a:r>
            <a:r>
              <a:rPr lang="zh-HK" altLang="en-US" sz="950" dirty="0">
                <a:solidFill>
                  <a:srgbClr val="FF0000"/>
                </a:solidFill>
              </a:rPr>
              <a:t>:="Export Range", Type:=8)</a:t>
            </a:r>
          </a:p>
          <a:p>
            <a:r>
              <a:rPr lang="zh-HK" altLang="en-US" sz="950" dirty="0"/>
              <a:t>    </a:t>
            </a:r>
            <a:r>
              <a:rPr lang="zh-HK" altLang="en-US" sz="950" dirty="0" smtClean="0"/>
              <a:t> UserRange.Select</a:t>
            </a:r>
            <a:endParaRPr lang="zh-HK" altLang="en-US" sz="950" dirty="0"/>
          </a:p>
          <a:p>
            <a:r>
              <a:rPr lang="zh-HK" altLang="en-US" sz="950" dirty="0"/>
              <a:t>    </a:t>
            </a:r>
            <a:r>
              <a:rPr lang="zh-HK" altLang="en-US" sz="950" dirty="0" smtClean="0"/>
              <a:t> ActiveCell </a:t>
            </a:r>
            <a:r>
              <a:rPr lang="zh-HK" altLang="en-US" sz="950" dirty="0"/>
              <a:t>= "We found 5s in the following cells:"</a:t>
            </a:r>
          </a:p>
          <a:p>
            <a:r>
              <a:rPr lang="zh-HK" altLang="en-US" sz="950" dirty="0"/>
              <a:t>   </a:t>
            </a:r>
            <a:r>
              <a:rPr lang="zh-HK" altLang="en-US" sz="950" dirty="0" smtClean="0"/>
              <a:t>  </a:t>
            </a:r>
            <a:r>
              <a:rPr lang="zh-HK" altLang="en-US" sz="950" dirty="0"/>
              <a:t>ActiveCell.Offset(1, 0) = "Row Index"</a:t>
            </a:r>
          </a:p>
          <a:p>
            <a:r>
              <a:rPr lang="zh-HK" altLang="en-US" sz="950" dirty="0"/>
              <a:t>   </a:t>
            </a:r>
            <a:r>
              <a:rPr lang="zh-HK" altLang="en-US" sz="950" dirty="0" smtClean="0"/>
              <a:t>  </a:t>
            </a:r>
            <a:r>
              <a:rPr lang="zh-HK" altLang="en-US" sz="950" dirty="0"/>
              <a:t>ActiveCell.Offset(1, 1) = "Column Index"</a:t>
            </a:r>
          </a:p>
          <a:p>
            <a:r>
              <a:rPr lang="zh-HK" altLang="en-US" sz="950" dirty="0"/>
              <a:t>    </a:t>
            </a:r>
            <a:r>
              <a:rPr lang="zh-HK" altLang="en-US" sz="950" dirty="0" smtClean="0"/>
              <a:t> For </a:t>
            </a:r>
            <a:r>
              <a:rPr lang="zh-HK" altLang="en-US" sz="950" dirty="0"/>
              <a:t>i = 1 To k</a:t>
            </a:r>
          </a:p>
          <a:p>
            <a:r>
              <a:rPr lang="zh-HK" altLang="en-US" sz="950" dirty="0"/>
              <a:t>        </a:t>
            </a:r>
            <a:r>
              <a:rPr lang="zh-HK" altLang="en-US" sz="950" dirty="0" smtClean="0"/>
              <a:t>  ActiveCell.Offset(i </a:t>
            </a:r>
            <a:r>
              <a:rPr lang="zh-HK" altLang="en-US" sz="950" dirty="0"/>
              <a:t>+ 1, 0) = rowmarker(i)</a:t>
            </a:r>
          </a:p>
          <a:p>
            <a:r>
              <a:rPr lang="zh-HK" altLang="en-US" sz="950" dirty="0"/>
              <a:t>        </a:t>
            </a:r>
            <a:r>
              <a:rPr lang="zh-HK" altLang="en-US" sz="950" dirty="0" smtClean="0"/>
              <a:t>  ActiveCell.Offset(i </a:t>
            </a:r>
            <a:r>
              <a:rPr lang="zh-HK" altLang="en-US" sz="950" dirty="0"/>
              <a:t>+ 1, 1) = colmarker(i)</a:t>
            </a:r>
          </a:p>
          <a:p>
            <a:r>
              <a:rPr lang="zh-HK" altLang="en-US" sz="950" dirty="0"/>
              <a:t>Next i</a:t>
            </a:r>
          </a:p>
          <a:p>
            <a:r>
              <a:rPr lang="zh-HK" altLang="en-US" sz="950" dirty="0"/>
              <a:t>Else</a:t>
            </a:r>
          </a:p>
          <a:p>
            <a:r>
              <a:rPr lang="zh-HK" altLang="en-US" sz="950" dirty="0"/>
              <a:t>    MsgBox ("Sorry, no 5s were found")</a:t>
            </a:r>
          </a:p>
          <a:p>
            <a:r>
              <a:rPr lang="zh-HK" altLang="en-US" sz="950" dirty="0"/>
              <a:t>End If</a:t>
            </a:r>
          </a:p>
          <a:p>
            <a:r>
              <a:rPr lang="zh-HK" altLang="en-US" sz="950" dirty="0"/>
              <a:t>End Sub</a:t>
            </a:r>
          </a:p>
        </p:txBody>
      </p:sp>
      <p:pic>
        <p:nvPicPr>
          <p:cNvPr id="11" name="Picture 10"/>
          <p:cNvPicPr>
            <a:picLocks noChangeAspect="1"/>
          </p:cNvPicPr>
          <p:nvPr/>
        </p:nvPicPr>
        <p:blipFill>
          <a:blip r:embed="rId3"/>
          <a:stretch>
            <a:fillRect/>
          </a:stretch>
        </p:blipFill>
        <p:spPr>
          <a:xfrm>
            <a:off x="3435861" y="5726933"/>
            <a:ext cx="2881876" cy="1458553"/>
          </a:xfrm>
          <a:prstGeom prst="rect">
            <a:avLst/>
          </a:prstGeom>
        </p:spPr>
      </p:pic>
      <p:sp>
        <p:nvSpPr>
          <p:cNvPr id="12" name="Rectangle 11"/>
          <p:cNvSpPr/>
          <p:nvPr/>
        </p:nvSpPr>
        <p:spPr>
          <a:xfrm>
            <a:off x="376452" y="4558084"/>
            <a:ext cx="6161684" cy="507624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3" name="Picture 12"/>
          <p:cNvPicPr>
            <a:picLocks noChangeAspect="1"/>
          </p:cNvPicPr>
          <p:nvPr/>
        </p:nvPicPr>
        <p:blipFill>
          <a:blip r:embed="rId4"/>
          <a:stretch>
            <a:fillRect/>
          </a:stretch>
        </p:blipFill>
        <p:spPr>
          <a:xfrm>
            <a:off x="4707658" y="7771401"/>
            <a:ext cx="1637788" cy="815804"/>
          </a:xfrm>
          <a:prstGeom prst="rect">
            <a:avLst/>
          </a:prstGeom>
        </p:spPr>
      </p:pic>
      <p:cxnSp>
        <p:nvCxnSpPr>
          <p:cNvPr id="15" name="Straight Arrow Connector 14"/>
          <p:cNvCxnSpPr/>
          <p:nvPr/>
        </p:nvCxnSpPr>
        <p:spPr>
          <a:xfrm flipH="1" flipV="1">
            <a:off x="3605645" y="7620000"/>
            <a:ext cx="1097973" cy="3820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1199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44519" y="148900"/>
            <a:ext cx="5739868" cy="400110"/>
          </a:xfrm>
          <a:prstGeom prst="rect">
            <a:avLst/>
          </a:prstGeom>
        </p:spPr>
        <p:txBody>
          <a:bodyPr wrap="square">
            <a:spAutoFit/>
          </a:bodyPr>
          <a:lstStyle/>
          <a:p>
            <a:r>
              <a:rPr lang="en-US" altLang="zh-HK" sz="2000" b="1" u="sng" dirty="0" smtClean="0">
                <a:latin typeface="OpenSans-Light"/>
              </a:rPr>
              <a:t>Working with Strings in Excel  Worksheets</a:t>
            </a:r>
            <a:endParaRPr lang="zh-HK" altLang="en-US" sz="2000" b="1" u="sng" dirty="0"/>
          </a:p>
        </p:txBody>
      </p:sp>
      <p:grpSp>
        <p:nvGrpSpPr>
          <p:cNvPr id="7" name="Group 6"/>
          <p:cNvGrpSpPr/>
          <p:nvPr/>
        </p:nvGrpSpPr>
        <p:grpSpPr>
          <a:xfrm>
            <a:off x="1896925" y="831574"/>
            <a:ext cx="2481111" cy="1232753"/>
            <a:chOff x="1976437" y="3733800"/>
            <a:chExt cx="3770489" cy="2438400"/>
          </a:xfrm>
        </p:grpSpPr>
        <p:pic>
          <p:nvPicPr>
            <p:cNvPr id="5" name="Picture 4"/>
            <p:cNvPicPr>
              <a:picLocks noChangeAspect="1"/>
            </p:cNvPicPr>
            <p:nvPr/>
          </p:nvPicPr>
          <p:blipFill>
            <a:blip r:embed="rId2"/>
            <a:stretch>
              <a:fillRect/>
            </a:stretch>
          </p:blipFill>
          <p:spPr>
            <a:xfrm>
              <a:off x="1976437" y="3733800"/>
              <a:ext cx="2905125" cy="2438400"/>
            </a:xfrm>
            <a:prstGeom prst="rect">
              <a:avLst/>
            </a:prstGeom>
          </p:spPr>
        </p:pic>
        <p:pic>
          <p:nvPicPr>
            <p:cNvPr id="6" name="Picture 5"/>
            <p:cNvPicPr>
              <a:picLocks noChangeAspect="1"/>
            </p:cNvPicPr>
            <p:nvPr/>
          </p:nvPicPr>
          <p:blipFill>
            <a:blip r:embed="rId3"/>
            <a:stretch>
              <a:fillRect/>
            </a:stretch>
          </p:blipFill>
          <p:spPr>
            <a:xfrm>
              <a:off x="4537251" y="4524375"/>
              <a:ext cx="1209675" cy="857250"/>
            </a:xfrm>
            <a:prstGeom prst="rect">
              <a:avLst/>
            </a:prstGeom>
          </p:spPr>
        </p:pic>
      </p:grpSp>
      <p:sp>
        <p:nvSpPr>
          <p:cNvPr id="8" name="Rectangle 7"/>
          <p:cNvSpPr/>
          <p:nvPr/>
        </p:nvSpPr>
        <p:spPr>
          <a:xfrm>
            <a:off x="4378036" y="2339839"/>
            <a:ext cx="2265971" cy="461665"/>
          </a:xfrm>
          <a:prstGeom prst="rect">
            <a:avLst/>
          </a:prstGeom>
        </p:spPr>
        <p:txBody>
          <a:bodyPr wrap="square">
            <a:spAutoFit/>
          </a:bodyPr>
          <a:lstStyle/>
          <a:p>
            <a:r>
              <a:rPr lang="en-US" altLang="zh-HK" sz="800" b="1" dirty="0" smtClean="0">
                <a:solidFill>
                  <a:srgbClr val="FF0000"/>
                </a:solidFill>
                <a:latin typeface="OpenSans"/>
              </a:rPr>
              <a:t>LEN(Cell)</a:t>
            </a:r>
            <a:r>
              <a:rPr lang="en-US" altLang="zh-HK" sz="800" dirty="0" smtClean="0">
                <a:solidFill>
                  <a:srgbClr val="373A3C"/>
                </a:solidFill>
                <a:latin typeface="OpenSans"/>
              </a:rPr>
              <a:t> </a:t>
            </a:r>
            <a:r>
              <a:rPr lang="en-US" altLang="zh-HK" sz="800" dirty="0">
                <a:solidFill>
                  <a:srgbClr val="373A3C"/>
                </a:solidFill>
                <a:latin typeface="OpenSans"/>
              </a:rPr>
              <a:t>doesn't just count the letters</a:t>
            </a:r>
            <a:r>
              <a:rPr lang="en-US" altLang="zh-HK" sz="800" dirty="0" smtClean="0">
                <a:solidFill>
                  <a:srgbClr val="373A3C"/>
                </a:solidFill>
                <a:latin typeface="OpenSans"/>
              </a:rPr>
              <a:t>,</a:t>
            </a:r>
            <a:r>
              <a:rPr lang="en-US" altLang="zh-HK" sz="800" dirty="0">
                <a:solidFill>
                  <a:srgbClr val="373A3C"/>
                </a:solidFill>
                <a:latin typeface="OpenSans"/>
              </a:rPr>
              <a:t> it counts all the used characters, including spaces and punctuation.</a:t>
            </a:r>
            <a:endParaRPr lang="en-US" altLang="zh-HK" sz="800" b="0" i="0" u="none" strike="noStrike" dirty="0">
              <a:solidFill>
                <a:srgbClr val="373A3C"/>
              </a:solidFill>
              <a:effectLst/>
              <a:latin typeface="OpenSans"/>
            </a:endParaRPr>
          </a:p>
        </p:txBody>
      </p:sp>
      <p:pic>
        <p:nvPicPr>
          <p:cNvPr id="10" name="Picture 9"/>
          <p:cNvPicPr>
            <a:picLocks noChangeAspect="1"/>
          </p:cNvPicPr>
          <p:nvPr/>
        </p:nvPicPr>
        <p:blipFill>
          <a:blip r:embed="rId4"/>
          <a:stretch>
            <a:fillRect/>
          </a:stretch>
        </p:blipFill>
        <p:spPr>
          <a:xfrm>
            <a:off x="529413" y="2389783"/>
            <a:ext cx="1701168" cy="593309"/>
          </a:xfrm>
          <a:prstGeom prst="rect">
            <a:avLst/>
          </a:prstGeom>
        </p:spPr>
      </p:pic>
      <p:pic>
        <p:nvPicPr>
          <p:cNvPr id="11" name="Picture 10"/>
          <p:cNvPicPr>
            <a:picLocks noChangeAspect="1"/>
          </p:cNvPicPr>
          <p:nvPr/>
        </p:nvPicPr>
        <p:blipFill>
          <a:blip r:embed="rId5"/>
          <a:stretch>
            <a:fillRect/>
          </a:stretch>
        </p:blipFill>
        <p:spPr>
          <a:xfrm>
            <a:off x="2372158" y="2389783"/>
            <a:ext cx="1763424" cy="581526"/>
          </a:xfrm>
          <a:prstGeom prst="rect">
            <a:avLst/>
          </a:prstGeom>
        </p:spPr>
      </p:pic>
      <p:pic>
        <p:nvPicPr>
          <p:cNvPr id="12" name="Picture 11"/>
          <p:cNvPicPr>
            <a:picLocks noChangeAspect="1"/>
          </p:cNvPicPr>
          <p:nvPr/>
        </p:nvPicPr>
        <p:blipFill>
          <a:blip r:embed="rId6"/>
          <a:stretch>
            <a:fillRect/>
          </a:stretch>
        </p:blipFill>
        <p:spPr>
          <a:xfrm>
            <a:off x="529413" y="3199117"/>
            <a:ext cx="768928" cy="580845"/>
          </a:xfrm>
          <a:prstGeom prst="rect">
            <a:avLst/>
          </a:prstGeom>
        </p:spPr>
      </p:pic>
      <p:pic>
        <p:nvPicPr>
          <p:cNvPr id="13" name="Picture 12"/>
          <p:cNvPicPr>
            <a:picLocks noChangeAspect="1"/>
          </p:cNvPicPr>
          <p:nvPr/>
        </p:nvPicPr>
        <p:blipFill>
          <a:blip r:embed="rId7"/>
          <a:stretch>
            <a:fillRect/>
          </a:stretch>
        </p:blipFill>
        <p:spPr>
          <a:xfrm>
            <a:off x="1633124" y="3199117"/>
            <a:ext cx="1026949" cy="551173"/>
          </a:xfrm>
          <a:prstGeom prst="rect">
            <a:avLst/>
          </a:prstGeom>
        </p:spPr>
      </p:pic>
      <p:sp>
        <p:nvSpPr>
          <p:cNvPr id="14" name="Rectangle 13"/>
          <p:cNvSpPr/>
          <p:nvPr/>
        </p:nvSpPr>
        <p:spPr>
          <a:xfrm>
            <a:off x="2680735" y="3191633"/>
            <a:ext cx="3366774" cy="461665"/>
          </a:xfrm>
          <a:prstGeom prst="rect">
            <a:avLst/>
          </a:prstGeom>
        </p:spPr>
        <p:txBody>
          <a:bodyPr wrap="square">
            <a:spAutoFit/>
          </a:bodyPr>
          <a:lstStyle/>
          <a:p>
            <a:r>
              <a:rPr lang="en-US" altLang="zh-HK" sz="800" b="1" dirty="0" smtClean="0">
                <a:solidFill>
                  <a:srgbClr val="FF0000"/>
                </a:solidFill>
                <a:latin typeface="OpenSans"/>
              </a:rPr>
              <a:t>LEFT(Cell, n) </a:t>
            </a:r>
            <a:r>
              <a:rPr lang="en-US" altLang="zh-HK" sz="800" dirty="0" smtClean="0">
                <a:solidFill>
                  <a:srgbClr val="373A3C"/>
                </a:solidFill>
                <a:latin typeface="OpenSans"/>
              </a:rPr>
              <a:t>returns the left 7 letters of the string</a:t>
            </a:r>
          </a:p>
          <a:p>
            <a:endParaRPr lang="en-US" altLang="zh-HK" sz="800" b="0" i="0" u="none" strike="noStrike" dirty="0">
              <a:solidFill>
                <a:srgbClr val="373A3C"/>
              </a:solidFill>
              <a:effectLst/>
              <a:latin typeface="OpenSans"/>
            </a:endParaRPr>
          </a:p>
          <a:p>
            <a:r>
              <a:rPr lang="en-US" altLang="zh-HK" sz="800" dirty="0" smtClean="0">
                <a:solidFill>
                  <a:srgbClr val="373A3C"/>
                </a:solidFill>
                <a:latin typeface="OpenSans"/>
              </a:rPr>
              <a:t>Similarly, RIGHT(Cell, n) gives the n letters from the right hand side</a:t>
            </a:r>
            <a:endParaRPr lang="en-US" altLang="zh-HK" sz="800" b="0" i="0" u="none" strike="noStrike" dirty="0">
              <a:solidFill>
                <a:srgbClr val="373A3C"/>
              </a:solidFill>
              <a:effectLst/>
              <a:latin typeface="OpenSans"/>
            </a:endParaRPr>
          </a:p>
        </p:txBody>
      </p:sp>
      <p:pic>
        <p:nvPicPr>
          <p:cNvPr id="16" name="Picture 15"/>
          <p:cNvPicPr>
            <a:picLocks noChangeAspect="1"/>
          </p:cNvPicPr>
          <p:nvPr/>
        </p:nvPicPr>
        <p:blipFill>
          <a:blip r:embed="rId8"/>
          <a:stretch>
            <a:fillRect/>
          </a:stretch>
        </p:blipFill>
        <p:spPr>
          <a:xfrm>
            <a:off x="529413" y="3995987"/>
            <a:ext cx="1837002" cy="752159"/>
          </a:xfrm>
          <a:prstGeom prst="rect">
            <a:avLst/>
          </a:prstGeom>
        </p:spPr>
      </p:pic>
      <p:sp>
        <p:nvSpPr>
          <p:cNvPr id="17" name="Rectangle 16"/>
          <p:cNvSpPr/>
          <p:nvPr/>
        </p:nvSpPr>
        <p:spPr>
          <a:xfrm>
            <a:off x="4446125" y="4060129"/>
            <a:ext cx="2411875" cy="338554"/>
          </a:xfrm>
          <a:prstGeom prst="rect">
            <a:avLst/>
          </a:prstGeom>
        </p:spPr>
        <p:txBody>
          <a:bodyPr wrap="square">
            <a:spAutoFit/>
          </a:bodyPr>
          <a:lstStyle/>
          <a:p>
            <a:r>
              <a:rPr lang="en-US" altLang="zh-HK" sz="800" b="1" dirty="0" smtClean="0">
                <a:solidFill>
                  <a:srgbClr val="FF0000"/>
                </a:solidFill>
                <a:latin typeface="OpenSans"/>
              </a:rPr>
              <a:t>MID(Cell, s, n) </a:t>
            </a:r>
            <a:r>
              <a:rPr lang="en-US" altLang="zh-HK" sz="800" dirty="0" smtClean="0">
                <a:solidFill>
                  <a:srgbClr val="373A3C"/>
                </a:solidFill>
                <a:latin typeface="OpenSans"/>
              </a:rPr>
              <a:t>returns the n characters starting from </a:t>
            </a:r>
            <a:r>
              <a:rPr lang="en-US" altLang="zh-HK" sz="800" dirty="0" err="1" smtClean="0">
                <a:solidFill>
                  <a:srgbClr val="373A3C"/>
                </a:solidFill>
                <a:latin typeface="OpenSans"/>
              </a:rPr>
              <a:t>sth</a:t>
            </a:r>
            <a:r>
              <a:rPr lang="en-US" altLang="zh-HK" sz="800" dirty="0" smtClean="0">
                <a:solidFill>
                  <a:srgbClr val="373A3C"/>
                </a:solidFill>
                <a:latin typeface="OpenSans"/>
              </a:rPr>
              <a:t> character </a:t>
            </a:r>
            <a:endParaRPr lang="en-US" altLang="zh-HK" sz="800" b="0" i="0" u="none" strike="noStrike" dirty="0">
              <a:solidFill>
                <a:srgbClr val="373A3C"/>
              </a:solidFill>
              <a:effectLst/>
              <a:latin typeface="OpenSans"/>
            </a:endParaRPr>
          </a:p>
        </p:txBody>
      </p:sp>
      <p:pic>
        <p:nvPicPr>
          <p:cNvPr id="18" name="Picture 17"/>
          <p:cNvPicPr>
            <a:picLocks noChangeAspect="1"/>
          </p:cNvPicPr>
          <p:nvPr/>
        </p:nvPicPr>
        <p:blipFill>
          <a:blip r:embed="rId9"/>
          <a:stretch>
            <a:fillRect/>
          </a:stretch>
        </p:blipFill>
        <p:spPr>
          <a:xfrm>
            <a:off x="2434504" y="4058290"/>
            <a:ext cx="1943532" cy="648864"/>
          </a:xfrm>
          <a:prstGeom prst="rect">
            <a:avLst/>
          </a:prstGeom>
        </p:spPr>
      </p:pic>
      <p:grpSp>
        <p:nvGrpSpPr>
          <p:cNvPr id="21" name="Group 20"/>
          <p:cNvGrpSpPr/>
          <p:nvPr/>
        </p:nvGrpSpPr>
        <p:grpSpPr>
          <a:xfrm>
            <a:off x="461496" y="5015155"/>
            <a:ext cx="1837002" cy="588362"/>
            <a:chOff x="2265218" y="5153137"/>
            <a:chExt cx="2379234" cy="769681"/>
          </a:xfrm>
        </p:grpSpPr>
        <p:pic>
          <p:nvPicPr>
            <p:cNvPr id="19" name="Picture 18"/>
            <p:cNvPicPr>
              <a:picLocks noChangeAspect="1"/>
            </p:cNvPicPr>
            <p:nvPr/>
          </p:nvPicPr>
          <p:blipFill>
            <a:blip r:embed="rId10"/>
            <a:stretch>
              <a:fillRect/>
            </a:stretch>
          </p:blipFill>
          <p:spPr>
            <a:xfrm>
              <a:off x="2265218" y="5153137"/>
              <a:ext cx="2379234" cy="640998"/>
            </a:xfrm>
            <a:prstGeom prst="rect">
              <a:avLst/>
            </a:prstGeom>
          </p:spPr>
        </p:pic>
        <p:pic>
          <p:nvPicPr>
            <p:cNvPr id="20" name="Picture 19"/>
            <p:cNvPicPr>
              <a:picLocks noChangeAspect="1"/>
            </p:cNvPicPr>
            <p:nvPr/>
          </p:nvPicPr>
          <p:blipFill>
            <a:blip r:embed="rId11"/>
            <a:stretch>
              <a:fillRect/>
            </a:stretch>
          </p:blipFill>
          <p:spPr>
            <a:xfrm>
              <a:off x="2292926" y="5761041"/>
              <a:ext cx="851088" cy="161777"/>
            </a:xfrm>
            <a:prstGeom prst="rect">
              <a:avLst/>
            </a:prstGeom>
          </p:spPr>
        </p:pic>
      </p:grpSp>
      <p:grpSp>
        <p:nvGrpSpPr>
          <p:cNvPr id="24" name="Group 23"/>
          <p:cNvGrpSpPr/>
          <p:nvPr/>
        </p:nvGrpSpPr>
        <p:grpSpPr>
          <a:xfrm>
            <a:off x="2472323" y="5008915"/>
            <a:ext cx="1973802" cy="594602"/>
            <a:chOff x="3065399" y="5053718"/>
            <a:chExt cx="2379234" cy="695918"/>
          </a:xfrm>
        </p:grpSpPr>
        <p:pic>
          <p:nvPicPr>
            <p:cNvPr id="23" name="Picture 22"/>
            <p:cNvPicPr>
              <a:picLocks noChangeAspect="1"/>
            </p:cNvPicPr>
            <p:nvPr/>
          </p:nvPicPr>
          <p:blipFill>
            <a:blip r:embed="rId12"/>
            <a:stretch>
              <a:fillRect/>
            </a:stretch>
          </p:blipFill>
          <p:spPr>
            <a:xfrm>
              <a:off x="3065399" y="5053718"/>
              <a:ext cx="2379234" cy="602434"/>
            </a:xfrm>
            <a:prstGeom prst="rect">
              <a:avLst/>
            </a:prstGeom>
          </p:spPr>
        </p:pic>
        <p:pic>
          <p:nvPicPr>
            <p:cNvPr id="22" name="Picture 21"/>
            <p:cNvPicPr>
              <a:picLocks noChangeAspect="1"/>
            </p:cNvPicPr>
            <p:nvPr/>
          </p:nvPicPr>
          <p:blipFill>
            <a:blip r:embed="rId13"/>
            <a:stretch>
              <a:fillRect/>
            </a:stretch>
          </p:blipFill>
          <p:spPr>
            <a:xfrm>
              <a:off x="3071655" y="5603516"/>
              <a:ext cx="565747" cy="146120"/>
            </a:xfrm>
            <a:prstGeom prst="rect">
              <a:avLst/>
            </a:prstGeom>
          </p:spPr>
        </p:pic>
      </p:grpSp>
      <p:sp>
        <p:nvSpPr>
          <p:cNvPr id="25" name="Rectangle 24"/>
          <p:cNvSpPr/>
          <p:nvPr/>
        </p:nvSpPr>
        <p:spPr>
          <a:xfrm>
            <a:off x="4446125" y="4992219"/>
            <a:ext cx="2411875" cy="584775"/>
          </a:xfrm>
          <a:prstGeom prst="rect">
            <a:avLst/>
          </a:prstGeom>
        </p:spPr>
        <p:txBody>
          <a:bodyPr wrap="square">
            <a:spAutoFit/>
          </a:bodyPr>
          <a:lstStyle/>
          <a:p>
            <a:r>
              <a:rPr lang="en-US" altLang="zh-HK" sz="800" b="1" dirty="0" smtClean="0">
                <a:solidFill>
                  <a:srgbClr val="FF0000"/>
                </a:solidFill>
                <a:latin typeface="OpenSans"/>
              </a:rPr>
              <a:t>FIND(“string”, Cell, [start search]) </a:t>
            </a:r>
            <a:r>
              <a:rPr lang="en-US" altLang="zh-HK" sz="800" dirty="0" smtClean="0">
                <a:solidFill>
                  <a:srgbClr val="373A3C"/>
                </a:solidFill>
                <a:latin typeface="OpenSans"/>
              </a:rPr>
              <a:t>returns starting position of the “sting”.  The [start search] is a third argument that allows you to specify the position to start search. </a:t>
            </a:r>
            <a:r>
              <a:rPr lang="en-US" altLang="zh-HK" sz="800" dirty="0" smtClean="0">
                <a:solidFill>
                  <a:srgbClr val="FF0000"/>
                </a:solidFill>
                <a:latin typeface="OpenSans"/>
              </a:rPr>
              <a:t>It is case sensitive</a:t>
            </a:r>
            <a:endParaRPr lang="en-US" altLang="zh-HK" sz="800" dirty="0">
              <a:solidFill>
                <a:srgbClr val="FF0000"/>
              </a:solidFill>
              <a:latin typeface="OpenSans"/>
            </a:endParaRPr>
          </a:p>
        </p:txBody>
      </p:sp>
      <p:sp>
        <p:nvSpPr>
          <p:cNvPr id="26" name="Rectangle 25"/>
          <p:cNvSpPr/>
          <p:nvPr/>
        </p:nvSpPr>
        <p:spPr>
          <a:xfrm>
            <a:off x="4446125" y="5617655"/>
            <a:ext cx="2238262" cy="415498"/>
          </a:xfrm>
          <a:prstGeom prst="rect">
            <a:avLst/>
          </a:prstGeom>
        </p:spPr>
        <p:txBody>
          <a:bodyPr wrap="square">
            <a:spAutoFit/>
          </a:bodyPr>
          <a:lstStyle/>
          <a:p>
            <a:r>
              <a:rPr lang="en-US" altLang="zh-HK" sz="700" dirty="0">
                <a:solidFill>
                  <a:srgbClr val="FF0000"/>
                </a:solidFill>
                <a:latin typeface="OpenSans"/>
              </a:rPr>
              <a:t>If there are more than one “micro” then it only finds the first </a:t>
            </a:r>
            <a:r>
              <a:rPr lang="en-US" altLang="zh-HK" sz="700" dirty="0" smtClean="0">
                <a:solidFill>
                  <a:srgbClr val="FF0000"/>
                </a:solidFill>
                <a:latin typeface="OpenSans"/>
              </a:rPr>
              <a:t>one.</a:t>
            </a:r>
          </a:p>
          <a:p>
            <a:endParaRPr lang="en-US" altLang="zh-HK" sz="700" dirty="0">
              <a:solidFill>
                <a:srgbClr val="FF0000"/>
              </a:solidFill>
              <a:latin typeface="OpenSans"/>
            </a:endParaRPr>
          </a:p>
        </p:txBody>
      </p:sp>
      <p:sp>
        <p:nvSpPr>
          <p:cNvPr id="27" name="Rectangle 26"/>
          <p:cNvSpPr/>
          <p:nvPr/>
        </p:nvSpPr>
        <p:spPr>
          <a:xfrm>
            <a:off x="811450" y="5736281"/>
            <a:ext cx="4618175" cy="215444"/>
          </a:xfrm>
          <a:prstGeom prst="rect">
            <a:avLst/>
          </a:prstGeom>
        </p:spPr>
        <p:txBody>
          <a:bodyPr wrap="square">
            <a:spAutoFit/>
          </a:bodyPr>
          <a:lstStyle/>
          <a:p>
            <a:r>
              <a:rPr lang="en-US" altLang="zh-HK" sz="800" b="1" dirty="0" smtClean="0">
                <a:solidFill>
                  <a:srgbClr val="FF0000"/>
                </a:solidFill>
                <a:latin typeface="OpenSans"/>
              </a:rPr>
              <a:t>SEARCH(“</a:t>
            </a:r>
            <a:r>
              <a:rPr lang="en-US" altLang="zh-HK" sz="800" b="1" dirty="0">
                <a:solidFill>
                  <a:srgbClr val="FF0000"/>
                </a:solidFill>
                <a:latin typeface="OpenSans"/>
              </a:rPr>
              <a:t>string”, Cell, [start search</a:t>
            </a:r>
            <a:r>
              <a:rPr lang="en-US" altLang="zh-HK" sz="800" b="1" dirty="0" smtClean="0">
                <a:solidFill>
                  <a:srgbClr val="FF0000"/>
                </a:solidFill>
                <a:latin typeface="OpenSans"/>
              </a:rPr>
              <a:t>]) </a:t>
            </a:r>
            <a:r>
              <a:rPr lang="en-US" altLang="zh-HK" sz="800" dirty="0" smtClean="0">
                <a:latin typeface="OpenSans"/>
              </a:rPr>
              <a:t>is not case sensitive</a:t>
            </a:r>
            <a:endParaRPr lang="zh-HK" altLang="en-US" sz="800" dirty="0"/>
          </a:p>
        </p:txBody>
      </p:sp>
      <p:sp>
        <p:nvSpPr>
          <p:cNvPr id="28" name="Rectangle 27"/>
          <p:cNvSpPr/>
          <p:nvPr/>
        </p:nvSpPr>
        <p:spPr>
          <a:xfrm>
            <a:off x="288641" y="6138069"/>
            <a:ext cx="4618175" cy="215444"/>
          </a:xfrm>
          <a:prstGeom prst="rect">
            <a:avLst/>
          </a:prstGeom>
        </p:spPr>
        <p:txBody>
          <a:bodyPr wrap="square">
            <a:spAutoFit/>
          </a:bodyPr>
          <a:lstStyle/>
          <a:p>
            <a:r>
              <a:rPr lang="en-US" altLang="zh-HK" sz="800" b="1" dirty="0" smtClean="0">
                <a:solidFill>
                  <a:srgbClr val="FF0000"/>
                </a:solidFill>
                <a:latin typeface="OpenSans"/>
              </a:rPr>
              <a:t>UPPER(Cell) </a:t>
            </a:r>
            <a:r>
              <a:rPr lang="en-US" altLang="zh-HK" sz="800" dirty="0" smtClean="0">
                <a:latin typeface="OpenSans"/>
              </a:rPr>
              <a:t>converts all the letters to upper case</a:t>
            </a:r>
            <a:endParaRPr lang="zh-HK" altLang="en-US" sz="800" dirty="0"/>
          </a:p>
        </p:txBody>
      </p:sp>
      <p:sp>
        <p:nvSpPr>
          <p:cNvPr id="29" name="Rectangle 28"/>
          <p:cNvSpPr/>
          <p:nvPr/>
        </p:nvSpPr>
        <p:spPr>
          <a:xfrm>
            <a:off x="288640" y="6303403"/>
            <a:ext cx="4618175" cy="215444"/>
          </a:xfrm>
          <a:prstGeom prst="rect">
            <a:avLst/>
          </a:prstGeom>
        </p:spPr>
        <p:txBody>
          <a:bodyPr wrap="square">
            <a:spAutoFit/>
          </a:bodyPr>
          <a:lstStyle/>
          <a:p>
            <a:r>
              <a:rPr lang="en-US" altLang="zh-HK" sz="800" b="1" dirty="0" smtClean="0">
                <a:solidFill>
                  <a:srgbClr val="FF0000"/>
                </a:solidFill>
                <a:latin typeface="OpenSans"/>
              </a:rPr>
              <a:t>LOWER(Cell) </a:t>
            </a:r>
            <a:r>
              <a:rPr lang="en-US" altLang="zh-HK" sz="800" dirty="0" smtClean="0">
                <a:latin typeface="OpenSans"/>
              </a:rPr>
              <a:t>converts all the letters to lower case</a:t>
            </a:r>
            <a:endParaRPr lang="zh-HK" altLang="en-US" sz="800" dirty="0"/>
          </a:p>
        </p:txBody>
      </p:sp>
      <p:sp>
        <p:nvSpPr>
          <p:cNvPr id="30" name="Rectangle 29"/>
          <p:cNvSpPr/>
          <p:nvPr/>
        </p:nvSpPr>
        <p:spPr>
          <a:xfrm>
            <a:off x="288639" y="6476923"/>
            <a:ext cx="4618175" cy="215444"/>
          </a:xfrm>
          <a:prstGeom prst="rect">
            <a:avLst/>
          </a:prstGeom>
        </p:spPr>
        <p:txBody>
          <a:bodyPr wrap="square">
            <a:spAutoFit/>
          </a:bodyPr>
          <a:lstStyle/>
          <a:p>
            <a:r>
              <a:rPr lang="en-US" altLang="zh-HK" sz="800" b="1" dirty="0" smtClean="0">
                <a:solidFill>
                  <a:srgbClr val="FF0000"/>
                </a:solidFill>
                <a:latin typeface="OpenSans"/>
              </a:rPr>
              <a:t>PROPER(Cell) </a:t>
            </a:r>
            <a:r>
              <a:rPr lang="en-US" altLang="zh-HK" sz="800" dirty="0" smtClean="0">
                <a:latin typeface="OpenSans"/>
              </a:rPr>
              <a:t>capitalize the first letter</a:t>
            </a:r>
            <a:endParaRPr lang="zh-HK" altLang="en-US" sz="800" dirty="0"/>
          </a:p>
        </p:txBody>
      </p:sp>
      <p:pic>
        <p:nvPicPr>
          <p:cNvPr id="31" name="Picture 30"/>
          <p:cNvPicPr>
            <a:picLocks noChangeAspect="1"/>
          </p:cNvPicPr>
          <p:nvPr/>
        </p:nvPicPr>
        <p:blipFill>
          <a:blip r:embed="rId14"/>
          <a:stretch>
            <a:fillRect/>
          </a:stretch>
        </p:blipFill>
        <p:spPr>
          <a:xfrm>
            <a:off x="381723" y="6888065"/>
            <a:ext cx="2382259" cy="736334"/>
          </a:xfrm>
          <a:prstGeom prst="rect">
            <a:avLst/>
          </a:prstGeom>
        </p:spPr>
      </p:pic>
      <p:pic>
        <p:nvPicPr>
          <p:cNvPr id="32" name="Picture 31"/>
          <p:cNvPicPr>
            <a:picLocks noChangeAspect="1"/>
          </p:cNvPicPr>
          <p:nvPr/>
        </p:nvPicPr>
        <p:blipFill>
          <a:blip r:embed="rId15"/>
          <a:stretch>
            <a:fillRect/>
          </a:stretch>
        </p:blipFill>
        <p:spPr>
          <a:xfrm>
            <a:off x="2931763" y="6888065"/>
            <a:ext cx="1203819" cy="231130"/>
          </a:xfrm>
          <a:prstGeom prst="rect">
            <a:avLst/>
          </a:prstGeom>
        </p:spPr>
      </p:pic>
      <p:sp>
        <p:nvSpPr>
          <p:cNvPr id="33" name="Rectangle 32"/>
          <p:cNvSpPr/>
          <p:nvPr/>
        </p:nvSpPr>
        <p:spPr>
          <a:xfrm>
            <a:off x="2852761" y="7207171"/>
            <a:ext cx="3908257" cy="215444"/>
          </a:xfrm>
          <a:prstGeom prst="rect">
            <a:avLst/>
          </a:prstGeom>
        </p:spPr>
        <p:txBody>
          <a:bodyPr wrap="square">
            <a:spAutoFit/>
          </a:bodyPr>
          <a:lstStyle/>
          <a:p>
            <a:r>
              <a:rPr lang="en-US" altLang="zh-HK" sz="800" b="1" dirty="0" smtClean="0">
                <a:solidFill>
                  <a:srgbClr val="FF0000"/>
                </a:solidFill>
                <a:latin typeface="OpenSans"/>
              </a:rPr>
              <a:t>TEXTJOIN(</a:t>
            </a:r>
            <a:r>
              <a:rPr lang="en-US" altLang="zh-HK" sz="800" b="1" dirty="0" err="1" smtClean="0">
                <a:solidFill>
                  <a:srgbClr val="FF0000"/>
                </a:solidFill>
                <a:latin typeface="OpenSans"/>
              </a:rPr>
              <a:t>delimitor</a:t>
            </a:r>
            <a:r>
              <a:rPr lang="en-US" altLang="zh-HK" sz="800" b="1" dirty="0" smtClean="0">
                <a:solidFill>
                  <a:srgbClr val="FF0000"/>
                </a:solidFill>
                <a:latin typeface="OpenSans"/>
              </a:rPr>
              <a:t>, include spaces, Cells) </a:t>
            </a:r>
            <a:r>
              <a:rPr lang="en-US" altLang="zh-HK" sz="800" dirty="0" smtClean="0">
                <a:latin typeface="OpenSans"/>
              </a:rPr>
              <a:t>joins the texts in different cells</a:t>
            </a:r>
            <a:endParaRPr lang="zh-HK" altLang="en-US" sz="800" dirty="0"/>
          </a:p>
        </p:txBody>
      </p:sp>
      <p:pic>
        <p:nvPicPr>
          <p:cNvPr id="34" name="Picture 33"/>
          <p:cNvPicPr>
            <a:picLocks noChangeAspect="1"/>
          </p:cNvPicPr>
          <p:nvPr/>
        </p:nvPicPr>
        <p:blipFill>
          <a:blip r:embed="rId16"/>
          <a:stretch>
            <a:fillRect/>
          </a:stretch>
        </p:blipFill>
        <p:spPr>
          <a:xfrm>
            <a:off x="1105490" y="7978640"/>
            <a:ext cx="2603789" cy="227469"/>
          </a:xfrm>
          <a:prstGeom prst="rect">
            <a:avLst/>
          </a:prstGeom>
        </p:spPr>
      </p:pic>
      <p:pic>
        <p:nvPicPr>
          <p:cNvPr id="35" name="Picture 34"/>
          <p:cNvPicPr>
            <a:picLocks noChangeAspect="1"/>
          </p:cNvPicPr>
          <p:nvPr/>
        </p:nvPicPr>
        <p:blipFill>
          <a:blip r:embed="rId17"/>
          <a:stretch>
            <a:fillRect/>
          </a:stretch>
        </p:blipFill>
        <p:spPr>
          <a:xfrm>
            <a:off x="381723" y="7911734"/>
            <a:ext cx="562796" cy="775854"/>
          </a:xfrm>
          <a:prstGeom prst="rect">
            <a:avLst/>
          </a:prstGeom>
        </p:spPr>
      </p:pic>
    </p:spTree>
    <p:extLst>
      <p:ext uri="{BB962C8B-B14F-4D97-AF65-F5344CB8AC3E}">
        <p14:creationId xmlns:p14="http://schemas.microsoft.com/office/powerpoint/2010/main" val="3008723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0252" y="136467"/>
            <a:ext cx="4283879" cy="400110"/>
          </a:xfrm>
          <a:prstGeom prst="rect">
            <a:avLst/>
          </a:prstGeom>
        </p:spPr>
        <p:txBody>
          <a:bodyPr wrap="square">
            <a:spAutoFit/>
          </a:bodyPr>
          <a:lstStyle/>
          <a:p>
            <a:r>
              <a:rPr lang="en-US" altLang="zh-HK" sz="2000" b="1" u="sng" dirty="0" smtClean="0">
                <a:latin typeface="OpenSans-Light"/>
              </a:rPr>
              <a:t>Create E-mail Addresses in Excel</a:t>
            </a:r>
            <a:endParaRPr lang="zh-HK" altLang="en-US" sz="2000" b="1" u="sng" dirty="0"/>
          </a:p>
        </p:txBody>
      </p:sp>
      <p:pic>
        <p:nvPicPr>
          <p:cNvPr id="3" name="Picture 2"/>
          <p:cNvPicPr>
            <a:picLocks noChangeAspect="1"/>
          </p:cNvPicPr>
          <p:nvPr/>
        </p:nvPicPr>
        <p:blipFill>
          <a:blip r:embed="rId2"/>
          <a:stretch>
            <a:fillRect/>
          </a:stretch>
        </p:blipFill>
        <p:spPr>
          <a:xfrm>
            <a:off x="173182" y="881771"/>
            <a:ext cx="3034145" cy="855213"/>
          </a:xfrm>
          <a:prstGeom prst="rect">
            <a:avLst/>
          </a:prstGeom>
        </p:spPr>
      </p:pic>
      <p:pic>
        <p:nvPicPr>
          <p:cNvPr id="4" name="Picture 3"/>
          <p:cNvPicPr>
            <a:picLocks noChangeAspect="1"/>
          </p:cNvPicPr>
          <p:nvPr/>
        </p:nvPicPr>
        <p:blipFill>
          <a:blip r:embed="rId3"/>
          <a:stretch>
            <a:fillRect/>
          </a:stretch>
        </p:blipFill>
        <p:spPr>
          <a:xfrm>
            <a:off x="3269672" y="881770"/>
            <a:ext cx="3528695" cy="1428797"/>
          </a:xfrm>
          <a:prstGeom prst="rect">
            <a:avLst/>
          </a:prstGeom>
        </p:spPr>
      </p:pic>
      <p:sp>
        <p:nvSpPr>
          <p:cNvPr id="5" name="TextBox 4"/>
          <p:cNvSpPr txBox="1"/>
          <p:nvPr/>
        </p:nvSpPr>
        <p:spPr>
          <a:xfrm>
            <a:off x="173182" y="573994"/>
            <a:ext cx="894732" cy="307777"/>
          </a:xfrm>
          <a:prstGeom prst="rect">
            <a:avLst/>
          </a:prstGeom>
          <a:noFill/>
        </p:spPr>
        <p:txBody>
          <a:bodyPr wrap="none" rtlCol="0">
            <a:spAutoFit/>
          </a:bodyPr>
          <a:lstStyle/>
          <a:p>
            <a:r>
              <a:rPr lang="en-US" altLang="zh-HK" sz="1400" b="1" u="sng" dirty="0" smtClean="0"/>
              <a:t>Objective</a:t>
            </a:r>
            <a:endParaRPr lang="zh-HK" altLang="en-US" sz="1400" b="1" u="sng" dirty="0"/>
          </a:p>
        </p:txBody>
      </p:sp>
      <p:sp>
        <p:nvSpPr>
          <p:cNvPr id="6" name="TextBox 5"/>
          <p:cNvSpPr txBox="1"/>
          <p:nvPr/>
        </p:nvSpPr>
        <p:spPr>
          <a:xfrm>
            <a:off x="3207327" y="573993"/>
            <a:ext cx="798808" cy="307777"/>
          </a:xfrm>
          <a:prstGeom prst="rect">
            <a:avLst/>
          </a:prstGeom>
          <a:noFill/>
        </p:spPr>
        <p:txBody>
          <a:bodyPr wrap="none" rtlCol="0">
            <a:spAutoFit/>
          </a:bodyPr>
          <a:lstStyle/>
          <a:p>
            <a:r>
              <a:rPr lang="en-US" altLang="zh-HK" sz="1400" b="1" u="sng" dirty="0" smtClean="0"/>
              <a:t>Strategy</a:t>
            </a:r>
            <a:endParaRPr lang="zh-HK" altLang="en-US" sz="1400" b="1" u="sng" dirty="0"/>
          </a:p>
        </p:txBody>
      </p:sp>
      <p:pic>
        <p:nvPicPr>
          <p:cNvPr id="7" name="Picture 6"/>
          <p:cNvPicPr>
            <a:picLocks noChangeAspect="1"/>
          </p:cNvPicPr>
          <p:nvPr/>
        </p:nvPicPr>
        <p:blipFill>
          <a:blip r:embed="rId4"/>
          <a:stretch>
            <a:fillRect/>
          </a:stretch>
        </p:blipFill>
        <p:spPr>
          <a:xfrm>
            <a:off x="267452" y="2881351"/>
            <a:ext cx="2088026" cy="633969"/>
          </a:xfrm>
          <a:prstGeom prst="rect">
            <a:avLst/>
          </a:prstGeom>
        </p:spPr>
      </p:pic>
      <p:sp>
        <p:nvSpPr>
          <p:cNvPr id="8" name="TextBox 7"/>
          <p:cNvSpPr txBox="1"/>
          <p:nvPr/>
        </p:nvSpPr>
        <p:spPr>
          <a:xfrm>
            <a:off x="3661816" y="1896563"/>
            <a:ext cx="444352" cy="215444"/>
          </a:xfrm>
          <a:prstGeom prst="rect">
            <a:avLst/>
          </a:prstGeom>
          <a:noFill/>
        </p:spPr>
        <p:txBody>
          <a:bodyPr wrap="none" rtlCol="0">
            <a:spAutoFit/>
          </a:bodyPr>
          <a:lstStyle/>
          <a:p>
            <a:r>
              <a:rPr lang="en-US" altLang="zh-HK" sz="800" dirty="0" smtClean="0">
                <a:solidFill>
                  <a:srgbClr val="FF0000"/>
                </a:solidFill>
              </a:rPr>
              <a:t>Step 1</a:t>
            </a:r>
            <a:endParaRPr lang="zh-HK" altLang="en-US" sz="800" dirty="0">
              <a:solidFill>
                <a:srgbClr val="FF0000"/>
              </a:solidFill>
            </a:endParaRPr>
          </a:p>
        </p:txBody>
      </p:sp>
      <p:sp>
        <p:nvSpPr>
          <p:cNvPr id="9" name="Oval 8"/>
          <p:cNvSpPr/>
          <p:nvPr/>
        </p:nvSpPr>
        <p:spPr>
          <a:xfrm>
            <a:off x="3661816" y="1896563"/>
            <a:ext cx="425276" cy="192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TextBox 9"/>
          <p:cNvSpPr txBox="1"/>
          <p:nvPr/>
        </p:nvSpPr>
        <p:spPr>
          <a:xfrm>
            <a:off x="6280323" y="1012204"/>
            <a:ext cx="444352" cy="215444"/>
          </a:xfrm>
          <a:prstGeom prst="rect">
            <a:avLst/>
          </a:prstGeom>
          <a:noFill/>
        </p:spPr>
        <p:txBody>
          <a:bodyPr wrap="none" rtlCol="0">
            <a:spAutoFit/>
          </a:bodyPr>
          <a:lstStyle/>
          <a:p>
            <a:r>
              <a:rPr lang="en-US" altLang="zh-HK" sz="800" dirty="0" smtClean="0">
                <a:solidFill>
                  <a:srgbClr val="FF0000"/>
                </a:solidFill>
              </a:rPr>
              <a:t>Step 2</a:t>
            </a:r>
            <a:endParaRPr lang="zh-HK" altLang="en-US" sz="800" dirty="0">
              <a:solidFill>
                <a:srgbClr val="FF0000"/>
              </a:solidFill>
            </a:endParaRPr>
          </a:p>
        </p:txBody>
      </p:sp>
      <p:sp>
        <p:nvSpPr>
          <p:cNvPr id="11" name="Oval 10"/>
          <p:cNvSpPr/>
          <p:nvPr/>
        </p:nvSpPr>
        <p:spPr>
          <a:xfrm>
            <a:off x="6280323" y="1012204"/>
            <a:ext cx="425276" cy="192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TextBox 11"/>
          <p:cNvSpPr txBox="1"/>
          <p:nvPr/>
        </p:nvSpPr>
        <p:spPr>
          <a:xfrm>
            <a:off x="5968597" y="1800397"/>
            <a:ext cx="444352" cy="215444"/>
          </a:xfrm>
          <a:prstGeom prst="rect">
            <a:avLst/>
          </a:prstGeom>
          <a:noFill/>
        </p:spPr>
        <p:txBody>
          <a:bodyPr wrap="none" rtlCol="0">
            <a:spAutoFit/>
          </a:bodyPr>
          <a:lstStyle/>
          <a:p>
            <a:r>
              <a:rPr lang="en-US" altLang="zh-HK" sz="800" dirty="0" smtClean="0">
                <a:solidFill>
                  <a:srgbClr val="FF0000"/>
                </a:solidFill>
              </a:rPr>
              <a:t>Step 3</a:t>
            </a:r>
            <a:endParaRPr lang="zh-HK" altLang="en-US" sz="800" dirty="0">
              <a:solidFill>
                <a:srgbClr val="FF0000"/>
              </a:solidFill>
            </a:endParaRPr>
          </a:p>
        </p:txBody>
      </p:sp>
      <p:sp>
        <p:nvSpPr>
          <p:cNvPr id="13" name="Oval 12"/>
          <p:cNvSpPr/>
          <p:nvPr/>
        </p:nvSpPr>
        <p:spPr>
          <a:xfrm>
            <a:off x="5968597" y="1800397"/>
            <a:ext cx="425276" cy="192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4" name="TextBox 13"/>
          <p:cNvSpPr txBox="1"/>
          <p:nvPr/>
        </p:nvSpPr>
        <p:spPr>
          <a:xfrm>
            <a:off x="267452" y="2610489"/>
            <a:ext cx="444352" cy="215444"/>
          </a:xfrm>
          <a:prstGeom prst="rect">
            <a:avLst/>
          </a:prstGeom>
          <a:noFill/>
        </p:spPr>
        <p:txBody>
          <a:bodyPr wrap="none" rtlCol="0">
            <a:spAutoFit/>
          </a:bodyPr>
          <a:lstStyle/>
          <a:p>
            <a:r>
              <a:rPr lang="en-US" altLang="zh-HK" sz="800" dirty="0" smtClean="0">
                <a:solidFill>
                  <a:srgbClr val="FF0000"/>
                </a:solidFill>
              </a:rPr>
              <a:t>Step 1</a:t>
            </a:r>
            <a:endParaRPr lang="zh-HK" altLang="en-US" sz="800" dirty="0">
              <a:solidFill>
                <a:srgbClr val="FF0000"/>
              </a:solidFill>
            </a:endParaRPr>
          </a:p>
        </p:txBody>
      </p:sp>
      <p:sp>
        <p:nvSpPr>
          <p:cNvPr id="15" name="Oval 14"/>
          <p:cNvSpPr/>
          <p:nvPr/>
        </p:nvSpPr>
        <p:spPr>
          <a:xfrm>
            <a:off x="267452" y="2610489"/>
            <a:ext cx="425276" cy="192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Rectangle 15"/>
          <p:cNvSpPr/>
          <p:nvPr/>
        </p:nvSpPr>
        <p:spPr>
          <a:xfrm>
            <a:off x="173182" y="573993"/>
            <a:ext cx="6625185" cy="17882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7" name="Picture 16"/>
          <p:cNvPicPr>
            <a:picLocks noChangeAspect="1"/>
          </p:cNvPicPr>
          <p:nvPr/>
        </p:nvPicPr>
        <p:blipFill>
          <a:blip r:embed="rId5"/>
          <a:stretch>
            <a:fillRect/>
          </a:stretch>
        </p:blipFill>
        <p:spPr>
          <a:xfrm>
            <a:off x="235502" y="4034471"/>
            <a:ext cx="3426314" cy="649432"/>
          </a:xfrm>
          <a:prstGeom prst="rect">
            <a:avLst/>
          </a:prstGeom>
        </p:spPr>
      </p:pic>
      <p:sp>
        <p:nvSpPr>
          <p:cNvPr id="18" name="TextBox 17"/>
          <p:cNvSpPr txBox="1"/>
          <p:nvPr/>
        </p:nvSpPr>
        <p:spPr>
          <a:xfrm>
            <a:off x="267452" y="3675074"/>
            <a:ext cx="444352" cy="215444"/>
          </a:xfrm>
          <a:prstGeom prst="rect">
            <a:avLst/>
          </a:prstGeom>
          <a:noFill/>
        </p:spPr>
        <p:txBody>
          <a:bodyPr wrap="none" rtlCol="0">
            <a:spAutoFit/>
          </a:bodyPr>
          <a:lstStyle/>
          <a:p>
            <a:r>
              <a:rPr lang="en-US" altLang="zh-HK" sz="800" dirty="0" smtClean="0">
                <a:solidFill>
                  <a:srgbClr val="FF0000"/>
                </a:solidFill>
              </a:rPr>
              <a:t>Step 2</a:t>
            </a:r>
            <a:endParaRPr lang="zh-HK" altLang="en-US" sz="800" dirty="0">
              <a:solidFill>
                <a:srgbClr val="FF0000"/>
              </a:solidFill>
            </a:endParaRPr>
          </a:p>
        </p:txBody>
      </p:sp>
      <p:sp>
        <p:nvSpPr>
          <p:cNvPr id="19" name="Oval 18"/>
          <p:cNvSpPr/>
          <p:nvPr/>
        </p:nvSpPr>
        <p:spPr>
          <a:xfrm>
            <a:off x="267452" y="3675074"/>
            <a:ext cx="425276" cy="192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0" name="TextBox 19"/>
          <p:cNvSpPr txBox="1"/>
          <p:nvPr/>
        </p:nvSpPr>
        <p:spPr>
          <a:xfrm>
            <a:off x="248376" y="4850969"/>
            <a:ext cx="444352" cy="215444"/>
          </a:xfrm>
          <a:prstGeom prst="rect">
            <a:avLst/>
          </a:prstGeom>
          <a:noFill/>
        </p:spPr>
        <p:txBody>
          <a:bodyPr wrap="none" rtlCol="0">
            <a:spAutoFit/>
          </a:bodyPr>
          <a:lstStyle/>
          <a:p>
            <a:r>
              <a:rPr lang="en-US" altLang="zh-HK" sz="800" dirty="0" smtClean="0">
                <a:solidFill>
                  <a:srgbClr val="FF0000"/>
                </a:solidFill>
              </a:rPr>
              <a:t>Step 3</a:t>
            </a:r>
            <a:endParaRPr lang="zh-HK" altLang="en-US" sz="800" dirty="0">
              <a:solidFill>
                <a:srgbClr val="FF0000"/>
              </a:solidFill>
            </a:endParaRPr>
          </a:p>
        </p:txBody>
      </p:sp>
      <p:sp>
        <p:nvSpPr>
          <p:cNvPr id="21" name="Oval 20"/>
          <p:cNvSpPr/>
          <p:nvPr/>
        </p:nvSpPr>
        <p:spPr>
          <a:xfrm>
            <a:off x="248376" y="4850969"/>
            <a:ext cx="425276" cy="192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TextBox 21"/>
          <p:cNvSpPr txBox="1"/>
          <p:nvPr/>
        </p:nvSpPr>
        <p:spPr>
          <a:xfrm>
            <a:off x="666133" y="2583480"/>
            <a:ext cx="1540806" cy="261610"/>
          </a:xfrm>
          <a:prstGeom prst="rect">
            <a:avLst/>
          </a:prstGeom>
          <a:noFill/>
        </p:spPr>
        <p:txBody>
          <a:bodyPr wrap="none" rtlCol="0">
            <a:spAutoFit/>
          </a:bodyPr>
          <a:lstStyle/>
          <a:p>
            <a:r>
              <a:rPr lang="en-US" altLang="zh-HK" sz="1100" dirty="0" smtClean="0">
                <a:solidFill>
                  <a:srgbClr val="FF0000"/>
                </a:solidFill>
              </a:rPr>
              <a:t>Find the comer position</a:t>
            </a:r>
            <a:endParaRPr lang="zh-HK" altLang="en-US" sz="1100" dirty="0">
              <a:solidFill>
                <a:srgbClr val="FF0000"/>
              </a:solidFill>
            </a:endParaRPr>
          </a:p>
        </p:txBody>
      </p:sp>
      <p:sp>
        <p:nvSpPr>
          <p:cNvPr id="23" name="TextBox 22"/>
          <p:cNvSpPr txBox="1"/>
          <p:nvPr/>
        </p:nvSpPr>
        <p:spPr>
          <a:xfrm>
            <a:off x="692728" y="3640434"/>
            <a:ext cx="2284600" cy="261610"/>
          </a:xfrm>
          <a:prstGeom prst="rect">
            <a:avLst/>
          </a:prstGeom>
          <a:noFill/>
        </p:spPr>
        <p:txBody>
          <a:bodyPr wrap="none" rtlCol="0">
            <a:spAutoFit/>
          </a:bodyPr>
          <a:lstStyle/>
          <a:p>
            <a:r>
              <a:rPr lang="en-US" altLang="zh-HK" sz="1100" dirty="0" smtClean="0">
                <a:solidFill>
                  <a:srgbClr val="FF0000"/>
                </a:solidFill>
              </a:rPr>
              <a:t>Use comer position to find last name</a:t>
            </a:r>
            <a:endParaRPr lang="zh-HK" altLang="en-US" sz="1100" dirty="0">
              <a:solidFill>
                <a:srgbClr val="FF0000"/>
              </a:solidFill>
            </a:endParaRPr>
          </a:p>
        </p:txBody>
      </p:sp>
      <p:sp>
        <p:nvSpPr>
          <p:cNvPr id="24" name="TextBox 23"/>
          <p:cNvSpPr txBox="1"/>
          <p:nvPr/>
        </p:nvSpPr>
        <p:spPr>
          <a:xfrm>
            <a:off x="673652" y="4848972"/>
            <a:ext cx="5363969" cy="261610"/>
          </a:xfrm>
          <a:prstGeom prst="rect">
            <a:avLst/>
          </a:prstGeom>
          <a:noFill/>
        </p:spPr>
        <p:txBody>
          <a:bodyPr wrap="none" rtlCol="0">
            <a:spAutoFit/>
          </a:bodyPr>
          <a:lstStyle/>
          <a:p>
            <a:r>
              <a:rPr lang="en-US" altLang="zh-HK" sz="1100" dirty="0" smtClean="0">
                <a:solidFill>
                  <a:srgbClr val="FF0000"/>
                </a:solidFill>
              </a:rPr>
              <a:t>Count from right(Total length(C2) subtract the length to comer and subtract 1 for space) </a:t>
            </a:r>
            <a:endParaRPr lang="zh-HK" altLang="en-US" sz="1100" dirty="0">
              <a:solidFill>
                <a:srgbClr val="FF0000"/>
              </a:solidFill>
            </a:endParaRPr>
          </a:p>
        </p:txBody>
      </p:sp>
      <p:pic>
        <p:nvPicPr>
          <p:cNvPr id="25" name="Picture 24"/>
          <p:cNvPicPr>
            <a:picLocks noChangeAspect="1"/>
          </p:cNvPicPr>
          <p:nvPr/>
        </p:nvPicPr>
        <p:blipFill>
          <a:blip r:embed="rId6"/>
          <a:stretch>
            <a:fillRect/>
          </a:stretch>
        </p:blipFill>
        <p:spPr>
          <a:xfrm>
            <a:off x="248376" y="5212243"/>
            <a:ext cx="5088732" cy="595371"/>
          </a:xfrm>
          <a:prstGeom prst="rect">
            <a:avLst/>
          </a:prstGeom>
        </p:spPr>
      </p:pic>
      <p:sp>
        <p:nvSpPr>
          <p:cNvPr id="26" name="TextBox 25"/>
          <p:cNvSpPr txBox="1"/>
          <p:nvPr/>
        </p:nvSpPr>
        <p:spPr>
          <a:xfrm>
            <a:off x="173182" y="6127206"/>
            <a:ext cx="4677884" cy="261610"/>
          </a:xfrm>
          <a:prstGeom prst="rect">
            <a:avLst/>
          </a:prstGeom>
          <a:noFill/>
        </p:spPr>
        <p:txBody>
          <a:bodyPr wrap="none" rtlCol="0">
            <a:spAutoFit/>
          </a:bodyPr>
          <a:lstStyle/>
          <a:p>
            <a:r>
              <a:rPr lang="en-US" altLang="zh-HK" sz="1100" dirty="0" smtClean="0">
                <a:solidFill>
                  <a:srgbClr val="FF0000"/>
                </a:solidFill>
              </a:rPr>
              <a:t>To make things simpler, can paste B2 and C2 into the formula for Last and First</a:t>
            </a:r>
            <a:endParaRPr lang="zh-HK" altLang="en-US" sz="1100" dirty="0">
              <a:solidFill>
                <a:srgbClr val="FF0000"/>
              </a:solidFill>
            </a:endParaRPr>
          </a:p>
        </p:txBody>
      </p:sp>
      <p:pic>
        <p:nvPicPr>
          <p:cNvPr id="27" name="Picture 26"/>
          <p:cNvPicPr>
            <a:picLocks noChangeAspect="1"/>
          </p:cNvPicPr>
          <p:nvPr/>
        </p:nvPicPr>
        <p:blipFill>
          <a:blip r:embed="rId7"/>
          <a:stretch>
            <a:fillRect/>
          </a:stretch>
        </p:blipFill>
        <p:spPr>
          <a:xfrm>
            <a:off x="1191431" y="6434557"/>
            <a:ext cx="1390650" cy="247650"/>
          </a:xfrm>
          <a:prstGeom prst="rect">
            <a:avLst/>
          </a:prstGeom>
        </p:spPr>
      </p:pic>
      <p:sp>
        <p:nvSpPr>
          <p:cNvPr id="28" name="TextBox 27"/>
          <p:cNvSpPr txBox="1"/>
          <p:nvPr/>
        </p:nvSpPr>
        <p:spPr>
          <a:xfrm>
            <a:off x="3216418" y="6436004"/>
            <a:ext cx="528158" cy="276999"/>
          </a:xfrm>
          <a:prstGeom prst="rect">
            <a:avLst/>
          </a:prstGeom>
          <a:noFill/>
        </p:spPr>
        <p:txBody>
          <a:bodyPr wrap="none" rtlCol="0">
            <a:spAutoFit/>
          </a:bodyPr>
          <a:lstStyle/>
          <a:p>
            <a:r>
              <a:rPr lang="en-US" altLang="zh-HK" sz="1200" dirty="0" smtClean="0"/>
              <a:t>First: </a:t>
            </a:r>
            <a:endParaRPr lang="zh-HK" altLang="en-US" sz="1200" dirty="0"/>
          </a:p>
        </p:txBody>
      </p:sp>
      <p:sp>
        <p:nvSpPr>
          <p:cNvPr id="29" name="TextBox 28"/>
          <p:cNvSpPr txBox="1"/>
          <p:nvPr/>
        </p:nvSpPr>
        <p:spPr>
          <a:xfrm>
            <a:off x="794909" y="6434556"/>
            <a:ext cx="509948" cy="276999"/>
          </a:xfrm>
          <a:prstGeom prst="rect">
            <a:avLst/>
          </a:prstGeom>
          <a:noFill/>
        </p:spPr>
        <p:txBody>
          <a:bodyPr wrap="none" rtlCol="0">
            <a:spAutoFit/>
          </a:bodyPr>
          <a:lstStyle/>
          <a:p>
            <a:r>
              <a:rPr lang="en-US" altLang="zh-HK" sz="1200" dirty="0" smtClean="0"/>
              <a:t>Last: </a:t>
            </a:r>
            <a:endParaRPr lang="zh-HK" altLang="en-US" sz="1200" dirty="0"/>
          </a:p>
        </p:txBody>
      </p:sp>
      <p:sp>
        <p:nvSpPr>
          <p:cNvPr id="31" name="Rectangle 30"/>
          <p:cNvSpPr/>
          <p:nvPr/>
        </p:nvSpPr>
        <p:spPr>
          <a:xfrm>
            <a:off x="173182" y="2375532"/>
            <a:ext cx="6625185" cy="35749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2" name="Rectangle 31"/>
          <p:cNvSpPr/>
          <p:nvPr/>
        </p:nvSpPr>
        <p:spPr>
          <a:xfrm>
            <a:off x="167904" y="5950528"/>
            <a:ext cx="6625185" cy="18971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33" name="Picture 32"/>
          <p:cNvPicPr>
            <a:picLocks noChangeAspect="1"/>
          </p:cNvPicPr>
          <p:nvPr/>
        </p:nvPicPr>
        <p:blipFill>
          <a:blip r:embed="rId8"/>
          <a:stretch>
            <a:fillRect/>
          </a:stretch>
        </p:blipFill>
        <p:spPr>
          <a:xfrm>
            <a:off x="3606731" y="6463648"/>
            <a:ext cx="2057400" cy="257175"/>
          </a:xfrm>
          <a:prstGeom prst="rect">
            <a:avLst/>
          </a:prstGeom>
        </p:spPr>
      </p:pic>
      <p:pic>
        <p:nvPicPr>
          <p:cNvPr id="34" name="Picture 33"/>
          <p:cNvPicPr>
            <a:picLocks noChangeAspect="1"/>
          </p:cNvPicPr>
          <p:nvPr/>
        </p:nvPicPr>
        <p:blipFill>
          <a:blip r:embed="rId9"/>
          <a:stretch>
            <a:fillRect/>
          </a:stretch>
        </p:blipFill>
        <p:spPr>
          <a:xfrm>
            <a:off x="620548" y="6913635"/>
            <a:ext cx="1857820" cy="803664"/>
          </a:xfrm>
          <a:prstGeom prst="rect">
            <a:avLst/>
          </a:prstGeom>
        </p:spPr>
      </p:pic>
      <p:sp>
        <p:nvSpPr>
          <p:cNvPr id="35" name="TextBox 34"/>
          <p:cNvSpPr txBox="1"/>
          <p:nvPr/>
        </p:nvSpPr>
        <p:spPr>
          <a:xfrm>
            <a:off x="202164" y="8079063"/>
            <a:ext cx="2449027" cy="261610"/>
          </a:xfrm>
          <a:prstGeom prst="rect">
            <a:avLst/>
          </a:prstGeom>
          <a:noFill/>
        </p:spPr>
        <p:txBody>
          <a:bodyPr wrap="square" rtlCol="0">
            <a:spAutoFit/>
          </a:bodyPr>
          <a:lstStyle/>
          <a:p>
            <a:r>
              <a:rPr lang="en-US" altLang="zh-HK" sz="1100" dirty="0" smtClean="0">
                <a:solidFill>
                  <a:srgbClr val="FF0000"/>
                </a:solidFill>
              </a:rPr>
              <a:t>Now set up E-mail Addresses</a:t>
            </a:r>
            <a:endParaRPr lang="zh-HK" altLang="en-US" sz="1100" dirty="0">
              <a:solidFill>
                <a:srgbClr val="FF0000"/>
              </a:solidFill>
            </a:endParaRPr>
          </a:p>
        </p:txBody>
      </p:sp>
      <p:pic>
        <p:nvPicPr>
          <p:cNvPr id="36" name="Picture 35"/>
          <p:cNvPicPr>
            <a:picLocks noChangeAspect="1"/>
          </p:cNvPicPr>
          <p:nvPr/>
        </p:nvPicPr>
        <p:blipFill>
          <a:blip r:embed="rId10"/>
          <a:stretch>
            <a:fillRect/>
          </a:stretch>
        </p:blipFill>
        <p:spPr>
          <a:xfrm>
            <a:off x="267452" y="8391188"/>
            <a:ext cx="3744953" cy="723952"/>
          </a:xfrm>
          <a:prstGeom prst="rect">
            <a:avLst/>
          </a:prstGeom>
        </p:spPr>
      </p:pic>
      <p:pic>
        <p:nvPicPr>
          <p:cNvPr id="37" name="Picture 36"/>
          <p:cNvPicPr>
            <a:picLocks noChangeAspect="1"/>
          </p:cNvPicPr>
          <p:nvPr/>
        </p:nvPicPr>
        <p:blipFill>
          <a:blip r:embed="rId11"/>
          <a:stretch>
            <a:fillRect/>
          </a:stretch>
        </p:blipFill>
        <p:spPr>
          <a:xfrm>
            <a:off x="4106168" y="8360755"/>
            <a:ext cx="2519366" cy="827529"/>
          </a:xfrm>
          <a:prstGeom prst="rect">
            <a:avLst/>
          </a:prstGeom>
        </p:spPr>
      </p:pic>
      <p:sp>
        <p:nvSpPr>
          <p:cNvPr id="38" name="Rectangle 37"/>
          <p:cNvSpPr/>
          <p:nvPr/>
        </p:nvSpPr>
        <p:spPr>
          <a:xfrm>
            <a:off x="167904" y="7866503"/>
            <a:ext cx="6625185" cy="14576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703705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50575" y="114176"/>
            <a:ext cx="3650630" cy="400110"/>
          </a:xfrm>
          <a:prstGeom prst="rect">
            <a:avLst/>
          </a:prstGeom>
        </p:spPr>
        <p:txBody>
          <a:bodyPr wrap="square">
            <a:spAutoFit/>
          </a:bodyPr>
          <a:lstStyle/>
          <a:p>
            <a:r>
              <a:rPr lang="en-US" altLang="zh-HK" sz="2000" b="1" u="sng" dirty="0" smtClean="0">
                <a:latin typeface="OpenSans-Light"/>
              </a:rPr>
              <a:t>Working with Strings in VBA</a:t>
            </a:r>
            <a:endParaRPr lang="zh-HK" altLang="en-US" sz="2000" b="1" u="sng" dirty="0"/>
          </a:p>
        </p:txBody>
      </p:sp>
      <p:pic>
        <p:nvPicPr>
          <p:cNvPr id="6" name="Picture 5"/>
          <p:cNvPicPr>
            <a:picLocks noChangeAspect="1"/>
          </p:cNvPicPr>
          <p:nvPr/>
        </p:nvPicPr>
        <p:blipFill>
          <a:blip r:embed="rId2"/>
          <a:stretch>
            <a:fillRect/>
          </a:stretch>
        </p:blipFill>
        <p:spPr>
          <a:xfrm>
            <a:off x="254040" y="789578"/>
            <a:ext cx="2454435" cy="1179226"/>
          </a:xfrm>
          <a:prstGeom prst="rect">
            <a:avLst/>
          </a:prstGeom>
        </p:spPr>
      </p:pic>
      <p:sp>
        <p:nvSpPr>
          <p:cNvPr id="7" name="Rectangle 6"/>
          <p:cNvSpPr/>
          <p:nvPr/>
        </p:nvSpPr>
        <p:spPr>
          <a:xfrm>
            <a:off x="1932972" y="672142"/>
            <a:ext cx="1006997" cy="14005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8" name="Picture 7"/>
          <p:cNvPicPr>
            <a:picLocks noChangeAspect="1"/>
          </p:cNvPicPr>
          <p:nvPr/>
        </p:nvPicPr>
        <p:blipFill>
          <a:blip r:embed="rId3"/>
          <a:stretch>
            <a:fillRect/>
          </a:stretch>
        </p:blipFill>
        <p:spPr>
          <a:xfrm>
            <a:off x="3124251" y="1004519"/>
            <a:ext cx="3733749" cy="964285"/>
          </a:xfrm>
          <a:prstGeom prst="rect">
            <a:avLst/>
          </a:prstGeom>
        </p:spPr>
      </p:pic>
      <p:pic>
        <p:nvPicPr>
          <p:cNvPr id="9" name="Picture 8"/>
          <p:cNvPicPr>
            <a:picLocks noChangeAspect="1"/>
          </p:cNvPicPr>
          <p:nvPr/>
        </p:nvPicPr>
        <p:blipFill>
          <a:blip r:embed="rId4"/>
          <a:stretch>
            <a:fillRect/>
          </a:stretch>
        </p:blipFill>
        <p:spPr>
          <a:xfrm>
            <a:off x="4055480" y="2342835"/>
            <a:ext cx="888185" cy="995844"/>
          </a:xfrm>
          <a:prstGeom prst="rect">
            <a:avLst/>
          </a:prstGeom>
        </p:spPr>
      </p:pic>
      <p:sp>
        <p:nvSpPr>
          <p:cNvPr id="10" name="Rectangle 9"/>
          <p:cNvSpPr/>
          <p:nvPr/>
        </p:nvSpPr>
        <p:spPr>
          <a:xfrm>
            <a:off x="626480" y="2390634"/>
            <a:ext cx="3429000" cy="900246"/>
          </a:xfrm>
          <a:prstGeom prst="rect">
            <a:avLst/>
          </a:prstGeom>
        </p:spPr>
        <p:txBody>
          <a:bodyPr>
            <a:spAutoFit/>
          </a:bodyPr>
          <a:lstStyle/>
          <a:p>
            <a:r>
              <a:rPr lang="zh-HK" altLang="en-US" sz="1050" dirty="0"/>
              <a:t>Sub Strings()</a:t>
            </a:r>
          </a:p>
          <a:p>
            <a:r>
              <a:rPr lang="zh-HK" altLang="en-US" sz="1050" dirty="0"/>
              <a:t>Dim s As String</a:t>
            </a:r>
          </a:p>
          <a:p>
            <a:r>
              <a:rPr lang="zh-HK" altLang="en-US" sz="1050" dirty="0"/>
              <a:t>s = "pneumonoultramicroscopicsilicovolcanoconiosis"</a:t>
            </a:r>
          </a:p>
          <a:p>
            <a:r>
              <a:rPr lang="zh-HK" altLang="en-US" sz="1050" dirty="0"/>
              <a:t>MsgBox Mid(s, 10, 10)</a:t>
            </a:r>
          </a:p>
          <a:p>
            <a:r>
              <a:rPr lang="zh-HK" altLang="en-US" sz="1050" dirty="0"/>
              <a:t>End Sub</a:t>
            </a:r>
          </a:p>
        </p:txBody>
      </p:sp>
      <p:sp>
        <p:nvSpPr>
          <p:cNvPr id="11" name="Rectangle 10"/>
          <p:cNvSpPr/>
          <p:nvPr/>
        </p:nvSpPr>
        <p:spPr>
          <a:xfrm>
            <a:off x="554978" y="3436555"/>
            <a:ext cx="1968809" cy="307777"/>
          </a:xfrm>
          <a:prstGeom prst="rect">
            <a:avLst/>
          </a:prstGeom>
        </p:spPr>
        <p:txBody>
          <a:bodyPr wrap="none">
            <a:spAutoFit/>
          </a:bodyPr>
          <a:lstStyle/>
          <a:p>
            <a:r>
              <a:rPr lang="zh-HK" altLang="en-US" sz="1400" dirty="0"/>
              <a:t>MsgBox InStr(s, "micro")</a:t>
            </a:r>
          </a:p>
        </p:txBody>
      </p:sp>
      <p:sp>
        <p:nvSpPr>
          <p:cNvPr id="12" name="Rectangle 11"/>
          <p:cNvSpPr/>
          <p:nvPr/>
        </p:nvSpPr>
        <p:spPr>
          <a:xfrm>
            <a:off x="3289436" y="3439293"/>
            <a:ext cx="2011769" cy="307777"/>
          </a:xfrm>
          <a:prstGeom prst="rect">
            <a:avLst/>
          </a:prstGeom>
        </p:spPr>
        <p:txBody>
          <a:bodyPr wrap="none">
            <a:spAutoFit/>
          </a:bodyPr>
          <a:lstStyle/>
          <a:p>
            <a:r>
              <a:rPr lang="zh-HK" altLang="en-US" sz="1400" dirty="0"/>
              <a:t>MsgBox InStr(20, s, "no")</a:t>
            </a:r>
          </a:p>
        </p:txBody>
      </p:sp>
      <p:pic>
        <p:nvPicPr>
          <p:cNvPr id="13" name="Picture 12"/>
          <p:cNvPicPr>
            <a:picLocks noChangeAspect="1"/>
          </p:cNvPicPr>
          <p:nvPr/>
        </p:nvPicPr>
        <p:blipFill>
          <a:blip r:embed="rId5"/>
          <a:stretch>
            <a:fillRect/>
          </a:stretch>
        </p:blipFill>
        <p:spPr>
          <a:xfrm>
            <a:off x="1994475" y="4145981"/>
            <a:ext cx="1659795" cy="641383"/>
          </a:xfrm>
          <a:prstGeom prst="rect">
            <a:avLst/>
          </a:prstGeom>
        </p:spPr>
      </p:pic>
      <p:sp>
        <p:nvSpPr>
          <p:cNvPr id="14" name="Rectangle 13"/>
          <p:cNvSpPr/>
          <p:nvPr/>
        </p:nvSpPr>
        <p:spPr>
          <a:xfrm>
            <a:off x="554978" y="4077938"/>
            <a:ext cx="1439497" cy="307777"/>
          </a:xfrm>
          <a:prstGeom prst="rect">
            <a:avLst/>
          </a:prstGeom>
        </p:spPr>
        <p:txBody>
          <a:bodyPr wrap="none">
            <a:spAutoFit/>
          </a:bodyPr>
          <a:lstStyle/>
          <a:p>
            <a:r>
              <a:rPr lang="zh-HK" altLang="en-US" sz="1400" dirty="0"/>
              <a:t>MsgBox UCase(s)</a:t>
            </a:r>
          </a:p>
        </p:txBody>
      </p:sp>
      <p:sp>
        <p:nvSpPr>
          <p:cNvPr id="15" name="Rectangle 14"/>
          <p:cNvSpPr/>
          <p:nvPr/>
        </p:nvSpPr>
        <p:spPr>
          <a:xfrm>
            <a:off x="4602456" y="4077937"/>
            <a:ext cx="1397498" cy="307777"/>
          </a:xfrm>
          <a:prstGeom prst="rect">
            <a:avLst/>
          </a:prstGeom>
        </p:spPr>
        <p:txBody>
          <a:bodyPr wrap="none">
            <a:spAutoFit/>
          </a:bodyPr>
          <a:lstStyle/>
          <a:p>
            <a:r>
              <a:rPr lang="zh-HK" altLang="en-US" sz="1400" dirty="0"/>
              <a:t>MsgBox </a:t>
            </a:r>
            <a:r>
              <a:rPr lang="en-US" altLang="zh-HK" sz="1400" dirty="0" smtClean="0"/>
              <a:t>L</a:t>
            </a:r>
            <a:r>
              <a:rPr lang="zh-HK" altLang="en-US" sz="1400" dirty="0" smtClean="0"/>
              <a:t>Case(s</a:t>
            </a:r>
            <a:r>
              <a:rPr lang="zh-HK" altLang="en-US" sz="1400" dirty="0"/>
              <a:t>)</a:t>
            </a:r>
          </a:p>
        </p:txBody>
      </p:sp>
      <p:pic>
        <p:nvPicPr>
          <p:cNvPr id="16" name="Picture 15"/>
          <p:cNvPicPr>
            <a:picLocks noChangeAspect="1"/>
          </p:cNvPicPr>
          <p:nvPr/>
        </p:nvPicPr>
        <p:blipFill>
          <a:blip r:embed="rId6"/>
          <a:stretch>
            <a:fillRect/>
          </a:stretch>
        </p:blipFill>
        <p:spPr>
          <a:xfrm>
            <a:off x="1539382" y="5173522"/>
            <a:ext cx="4606636" cy="1251120"/>
          </a:xfrm>
          <a:prstGeom prst="rect">
            <a:avLst/>
          </a:prstGeom>
        </p:spPr>
      </p:pic>
      <p:sp>
        <p:nvSpPr>
          <p:cNvPr id="17" name="Rectangle 16"/>
          <p:cNvSpPr/>
          <p:nvPr/>
        </p:nvSpPr>
        <p:spPr>
          <a:xfrm>
            <a:off x="173182" y="2203256"/>
            <a:ext cx="6625185" cy="27530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8" name="Picture 17"/>
          <p:cNvPicPr>
            <a:picLocks noChangeAspect="1"/>
          </p:cNvPicPr>
          <p:nvPr/>
        </p:nvPicPr>
        <p:blipFill>
          <a:blip r:embed="rId7"/>
          <a:stretch>
            <a:fillRect/>
          </a:stretch>
        </p:blipFill>
        <p:spPr>
          <a:xfrm>
            <a:off x="1934192" y="6821071"/>
            <a:ext cx="754078" cy="864971"/>
          </a:xfrm>
          <a:prstGeom prst="rect">
            <a:avLst/>
          </a:prstGeom>
        </p:spPr>
      </p:pic>
      <p:sp>
        <p:nvSpPr>
          <p:cNvPr id="19" name="Rectangle 18"/>
          <p:cNvSpPr/>
          <p:nvPr/>
        </p:nvSpPr>
        <p:spPr>
          <a:xfrm>
            <a:off x="626480" y="6641851"/>
            <a:ext cx="3429000" cy="1384995"/>
          </a:xfrm>
          <a:prstGeom prst="rect">
            <a:avLst/>
          </a:prstGeom>
        </p:spPr>
        <p:txBody>
          <a:bodyPr>
            <a:spAutoFit/>
          </a:bodyPr>
          <a:lstStyle/>
          <a:p>
            <a:r>
              <a:rPr lang="en-US" altLang="zh-HK" sz="1050" dirty="0" smtClean="0"/>
              <a:t>Option Base 1</a:t>
            </a:r>
          </a:p>
          <a:p>
            <a:r>
              <a:rPr lang="zh-HK" altLang="en-US" sz="1050" dirty="0" smtClean="0"/>
              <a:t>Sub </a:t>
            </a:r>
            <a:r>
              <a:rPr lang="zh-HK" altLang="en-US" sz="1050" dirty="0"/>
              <a:t>JoiningStrings()</a:t>
            </a:r>
          </a:p>
          <a:p>
            <a:r>
              <a:rPr lang="zh-HK" altLang="en-US" sz="1050" dirty="0"/>
              <a:t>Dim B(3) As String</a:t>
            </a:r>
          </a:p>
          <a:p>
            <a:r>
              <a:rPr lang="zh-HK" altLang="en-US" sz="1050" dirty="0"/>
              <a:t>B(1) = "A"</a:t>
            </a:r>
          </a:p>
          <a:p>
            <a:r>
              <a:rPr lang="zh-HK" altLang="en-US" sz="1050" dirty="0"/>
              <a:t>B(2) = "B"</a:t>
            </a:r>
          </a:p>
          <a:p>
            <a:r>
              <a:rPr lang="zh-HK" altLang="en-US" sz="1050" dirty="0"/>
              <a:t>B(3) = "C"</a:t>
            </a:r>
          </a:p>
          <a:p>
            <a:r>
              <a:rPr lang="zh-HK" altLang="en-US" sz="1050" dirty="0"/>
              <a:t>MsgBox Join(B)</a:t>
            </a:r>
          </a:p>
          <a:p>
            <a:r>
              <a:rPr lang="zh-HK" altLang="en-US" sz="1050" dirty="0"/>
              <a:t>End Sub</a:t>
            </a:r>
          </a:p>
        </p:txBody>
      </p:sp>
      <p:sp>
        <p:nvSpPr>
          <p:cNvPr id="20" name="TextBox 19"/>
          <p:cNvSpPr txBox="1"/>
          <p:nvPr/>
        </p:nvSpPr>
        <p:spPr>
          <a:xfrm>
            <a:off x="2824372" y="6838058"/>
            <a:ext cx="3713018" cy="415498"/>
          </a:xfrm>
          <a:prstGeom prst="rect">
            <a:avLst/>
          </a:prstGeom>
          <a:noFill/>
        </p:spPr>
        <p:txBody>
          <a:bodyPr wrap="square" rtlCol="0">
            <a:spAutoFit/>
          </a:bodyPr>
          <a:lstStyle/>
          <a:p>
            <a:r>
              <a:rPr lang="en-US" altLang="zh-HK" sz="1050" dirty="0" smtClean="0">
                <a:solidFill>
                  <a:srgbClr val="FF0000"/>
                </a:solidFill>
              </a:rPr>
              <a:t>We notice the space between each letter, so we want to eliminate those spaces</a:t>
            </a:r>
            <a:endParaRPr lang="zh-HK" altLang="en-US" sz="1050" dirty="0">
              <a:solidFill>
                <a:srgbClr val="FF0000"/>
              </a:solidFill>
            </a:endParaRPr>
          </a:p>
        </p:txBody>
      </p:sp>
      <p:sp>
        <p:nvSpPr>
          <p:cNvPr id="21" name="Rectangle 20"/>
          <p:cNvSpPr/>
          <p:nvPr/>
        </p:nvSpPr>
        <p:spPr>
          <a:xfrm>
            <a:off x="241573" y="6575590"/>
            <a:ext cx="6171887" cy="15479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22664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8607" y="277312"/>
            <a:ext cx="3836584" cy="1869743"/>
          </a:xfrm>
          <a:prstGeom prst="rect">
            <a:avLst/>
          </a:prstGeom>
        </p:spPr>
        <p:txBody>
          <a:bodyPr wrap="square">
            <a:spAutoFit/>
          </a:bodyPr>
          <a:lstStyle/>
          <a:p>
            <a:r>
              <a:rPr lang="zh-HK" altLang="en-US" sz="1050" dirty="0"/>
              <a:t>Sub JoiningStringswithoutspace()</a:t>
            </a:r>
          </a:p>
          <a:p>
            <a:r>
              <a:rPr lang="zh-HK" altLang="en-US" sz="1050" dirty="0"/>
              <a:t>Dim B(3) As String, joinedmsg As String, msg As String, i As Integer</a:t>
            </a:r>
          </a:p>
          <a:p>
            <a:r>
              <a:rPr lang="zh-HK" altLang="en-US" sz="1050" dirty="0"/>
              <a:t>B(1) = "A"</a:t>
            </a:r>
          </a:p>
          <a:p>
            <a:r>
              <a:rPr lang="zh-HK" altLang="en-US" sz="1050" dirty="0"/>
              <a:t>B(2) = "B"</a:t>
            </a:r>
          </a:p>
          <a:p>
            <a:r>
              <a:rPr lang="zh-HK" altLang="en-US" sz="1050" dirty="0"/>
              <a:t>B(3) = "C"</a:t>
            </a:r>
          </a:p>
          <a:p>
            <a:r>
              <a:rPr lang="zh-HK" altLang="en-US" sz="1050" dirty="0"/>
              <a:t>joinedmsg = Join(B)</a:t>
            </a:r>
          </a:p>
          <a:p>
            <a:r>
              <a:rPr lang="zh-HK" altLang="en-US" sz="1050" dirty="0"/>
              <a:t>For i = 1 To Len(joinedmsg) Step 2 </a:t>
            </a:r>
            <a:r>
              <a:rPr lang="zh-HK" altLang="en-US" sz="1050" dirty="0">
                <a:solidFill>
                  <a:srgbClr val="00B050"/>
                </a:solidFill>
              </a:rPr>
              <a:t>'step 2 means at 1, 3 and 5</a:t>
            </a:r>
          </a:p>
          <a:p>
            <a:r>
              <a:rPr lang="zh-HK" altLang="en-US" sz="1050" dirty="0"/>
              <a:t>    msg = msg + Mid(joinedmsg, i, 1</a:t>
            </a:r>
            <a:r>
              <a:rPr lang="zh-HK" altLang="en-US" sz="1050" dirty="0" smtClean="0"/>
              <a:t>) </a:t>
            </a:r>
            <a:r>
              <a:rPr lang="en-US" altLang="zh-HK" sz="1050" dirty="0" smtClean="0">
                <a:solidFill>
                  <a:srgbClr val="00B050"/>
                </a:solidFill>
              </a:rPr>
              <a:t>‘ join the letters to form </a:t>
            </a:r>
            <a:r>
              <a:rPr lang="en-US" altLang="zh-HK" sz="1050" dirty="0" err="1" smtClean="0">
                <a:solidFill>
                  <a:srgbClr val="00B050"/>
                </a:solidFill>
              </a:rPr>
              <a:t>msg</a:t>
            </a:r>
            <a:endParaRPr lang="zh-HK" altLang="en-US" sz="1050" dirty="0">
              <a:solidFill>
                <a:srgbClr val="00B050"/>
              </a:solidFill>
            </a:endParaRPr>
          </a:p>
          <a:p>
            <a:r>
              <a:rPr lang="zh-HK" altLang="en-US" sz="1050" dirty="0"/>
              <a:t>Next i</a:t>
            </a:r>
          </a:p>
          <a:p>
            <a:r>
              <a:rPr lang="zh-HK" altLang="en-US" sz="1050" dirty="0"/>
              <a:t>MsgBox msg</a:t>
            </a:r>
          </a:p>
          <a:p>
            <a:r>
              <a:rPr lang="zh-HK" altLang="en-US" sz="1050" dirty="0"/>
              <a:t>End Sub</a:t>
            </a:r>
          </a:p>
        </p:txBody>
      </p:sp>
      <p:pic>
        <p:nvPicPr>
          <p:cNvPr id="3" name="Picture 2"/>
          <p:cNvPicPr>
            <a:picLocks noChangeAspect="1"/>
          </p:cNvPicPr>
          <p:nvPr/>
        </p:nvPicPr>
        <p:blipFill>
          <a:blip r:embed="rId2"/>
          <a:stretch>
            <a:fillRect/>
          </a:stretch>
        </p:blipFill>
        <p:spPr>
          <a:xfrm>
            <a:off x="4406297" y="1037156"/>
            <a:ext cx="1080394" cy="1117649"/>
          </a:xfrm>
          <a:prstGeom prst="rect">
            <a:avLst/>
          </a:prstGeom>
        </p:spPr>
      </p:pic>
      <p:sp>
        <p:nvSpPr>
          <p:cNvPr id="4" name="Rectangle 3"/>
          <p:cNvSpPr/>
          <p:nvPr/>
        </p:nvSpPr>
        <p:spPr>
          <a:xfrm>
            <a:off x="568606" y="2298901"/>
            <a:ext cx="5274352" cy="2192908"/>
          </a:xfrm>
          <a:prstGeom prst="rect">
            <a:avLst/>
          </a:prstGeom>
        </p:spPr>
        <p:txBody>
          <a:bodyPr wrap="square">
            <a:spAutoFit/>
          </a:bodyPr>
          <a:lstStyle/>
          <a:p>
            <a:r>
              <a:rPr lang="zh-HK" altLang="en-US" sz="1050" dirty="0"/>
              <a:t>Sub JoiningStringswithoutspace2()</a:t>
            </a:r>
          </a:p>
          <a:p>
            <a:r>
              <a:rPr lang="zh-HK" altLang="en-US" sz="1050" dirty="0"/>
              <a:t>Dim B(3) As String, joinedmsg As String, msg As String, i As Integer</a:t>
            </a:r>
          </a:p>
          <a:p>
            <a:r>
              <a:rPr lang="zh-HK" altLang="en-US" sz="1050" dirty="0"/>
              <a:t>B(1) = "AB"</a:t>
            </a:r>
          </a:p>
          <a:p>
            <a:r>
              <a:rPr lang="zh-HK" altLang="en-US" sz="1050" dirty="0"/>
              <a:t>B(2) = "CDE"</a:t>
            </a:r>
          </a:p>
          <a:p>
            <a:r>
              <a:rPr lang="zh-HK" altLang="en-US" sz="1050" dirty="0"/>
              <a:t>B(3) = "FG"</a:t>
            </a:r>
          </a:p>
          <a:p>
            <a:r>
              <a:rPr lang="zh-HK" altLang="en-US" sz="1050" dirty="0"/>
              <a:t>joinedmsg = Join(B)</a:t>
            </a:r>
          </a:p>
          <a:p>
            <a:r>
              <a:rPr lang="zh-HK" altLang="en-US" sz="1050" dirty="0"/>
              <a:t>For i = 1 To Len(joinedmsg) </a:t>
            </a:r>
            <a:r>
              <a:rPr lang="zh-HK" altLang="en-US" sz="1050" dirty="0" smtClean="0">
                <a:solidFill>
                  <a:srgbClr val="00B050"/>
                </a:solidFill>
              </a:rPr>
              <a:t>'if we don't use step 2</a:t>
            </a:r>
            <a:r>
              <a:rPr lang="en-US" altLang="zh-HK" sz="1050" dirty="0" smtClean="0">
                <a:solidFill>
                  <a:srgbClr val="00B050"/>
                </a:solidFill>
              </a:rPr>
              <a:t>. We need IF NOT </a:t>
            </a:r>
            <a:endParaRPr lang="zh-HK" altLang="en-US" sz="1050" dirty="0" smtClean="0">
              <a:solidFill>
                <a:srgbClr val="00B050"/>
              </a:solidFill>
            </a:endParaRPr>
          </a:p>
          <a:p>
            <a:r>
              <a:rPr lang="zh-HK" altLang="en-US" sz="1050" dirty="0" smtClean="0"/>
              <a:t>    If Not Mid(joinedmsg, i, 1) = “ ” Then </a:t>
            </a:r>
            <a:r>
              <a:rPr lang="en-US" altLang="zh-HK" sz="1050" dirty="0" smtClean="0">
                <a:solidFill>
                  <a:srgbClr val="00B050"/>
                </a:solidFill>
              </a:rPr>
              <a:t>‘ If the letter is not space, then join together</a:t>
            </a:r>
            <a:endParaRPr lang="zh-HK" altLang="en-US" sz="1050" dirty="0" smtClean="0">
              <a:solidFill>
                <a:srgbClr val="00B050"/>
              </a:solidFill>
            </a:endParaRPr>
          </a:p>
          <a:p>
            <a:r>
              <a:rPr lang="zh-HK" altLang="en-US" sz="1050" dirty="0" smtClean="0"/>
              <a:t>        </a:t>
            </a:r>
            <a:r>
              <a:rPr lang="zh-HK" altLang="en-US" sz="1050" dirty="0"/>
              <a:t>msg = msg + Mid(joinedmsg, i, 1)</a:t>
            </a:r>
          </a:p>
          <a:p>
            <a:r>
              <a:rPr lang="zh-HK" altLang="en-US" sz="1050" dirty="0"/>
              <a:t>    End If</a:t>
            </a:r>
          </a:p>
          <a:p>
            <a:r>
              <a:rPr lang="zh-HK" altLang="en-US" sz="1050" dirty="0"/>
              <a:t>Next i</a:t>
            </a:r>
          </a:p>
          <a:p>
            <a:r>
              <a:rPr lang="zh-HK" altLang="en-US" sz="1050" dirty="0"/>
              <a:t>MsgBox msg</a:t>
            </a:r>
          </a:p>
          <a:p>
            <a:r>
              <a:rPr lang="zh-HK" altLang="en-US" sz="1050" dirty="0"/>
              <a:t>End Sub</a:t>
            </a:r>
          </a:p>
        </p:txBody>
      </p:sp>
      <p:pic>
        <p:nvPicPr>
          <p:cNvPr id="5" name="Picture 4"/>
          <p:cNvPicPr>
            <a:picLocks noChangeAspect="1"/>
          </p:cNvPicPr>
          <p:nvPr/>
        </p:nvPicPr>
        <p:blipFill>
          <a:blip r:embed="rId3"/>
          <a:stretch>
            <a:fillRect/>
          </a:stretch>
        </p:blipFill>
        <p:spPr>
          <a:xfrm>
            <a:off x="5297725" y="2713260"/>
            <a:ext cx="1090465" cy="1142748"/>
          </a:xfrm>
          <a:prstGeom prst="rect">
            <a:avLst/>
          </a:prstGeom>
        </p:spPr>
      </p:pic>
      <p:sp>
        <p:nvSpPr>
          <p:cNvPr id="6" name="Rectangle 5"/>
          <p:cNvSpPr/>
          <p:nvPr/>
        </p:nvSpPr>
        <p:spPr>
          <a:xfrm>
            <a:off x="318053" y="149524"/>
            <a:ext cx="6289782" cy="4342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 name="Rectangle 6"/>
          <p:cNvSpPr/>
          <p:nvPr/>
        </p:nvSpPr>
        <p:spPr>
          <a:xfrm>
            <a:off x="411910" y="5460657"/>
            <a:ext cx="3429000" cy="1477328"/>
          </a:xfrm>
          <a:prstGeom prst="rect">
            <a:avLst/>
          </a:prstGeom>
        </p:spPr>
        <p:txBody>
          <a:bodyPr>
            <a:spAutoFit/>
          </a:bodyPr>
          <a:lstStyle/>
          <a:p>
            <a:r>
              <a:rPr lang="zh-HK" altLang="en-US" sz="1000" dirty="0"/>
              <a:t>Sub SplitAndJoin()</a:t>
            </a:r>
          </a:p>
          <a:p>
            <a:r>
              <a:rPr lang="zh-HK" altLang="en-US" sz="1000" dirty="0"/>
              <a:t>Dim sentence As String, A() As String</a:t>
            </a:r>
          </a:p>
          <a:p>
            <a:r>
              <a:rPr lang="zh-HK" altLang="en-US" sz="1000" dirty="0"/>
              <a:t>sentence = InputBox("Please enter a sentence.")</a:t>
            </a:r>
          </a:p>
          <a:p>
            <a:r>
              <a:rPr lang="zh-HK" altLang="en-US" sz="1000" dirty="0"/>
              <a:t>A = Split(sentence, " ")</a:t>
            </a:r>
          </a:p>
          <a:p>
            <a:r>
              <a:rPr lang="zh-HK" altLang="en-US" sz="1000" dirty="0"/>
              <a:t>For i = 0 To UBound(A)</a:t>
            </a:r>
          </a:p>
          <a:p>
            <a:r>
              <a:rPr lang="zh-HK" altLang="en-US" sz="1000" dirty="0"/>
              <a:t>    MsgBox A(i)</a:t>
            </a:r>
          </a:p>
          <a:p>
            <a:r>
              <a:rPr lang="zh-HK" altLang="en-US" sz="1000" dirty="0"/>
              <a:t>Next i</a:t>
            </a:r>
          </a:p>
          <a:p>
            <a:r>
              <a:rPr lang="en-US" altLang="zh-HK" sz="1000" dirty="0" err="1"/>
              <a:t>MsgBox</a:t>
            </a:r>
            <a:r>
              <a:rPr lang="en-US" altLang="zh-HK" sz="1000" dirty="0"/>
              <a:t> Join(A)</a:t>
            </a:r>
          </a:p>
          <a:p>
            <a:r>
              <a:rPr lang="zh-HK" altLang="en-US" sz="1000" dirty="0" smtClean="0"/>
              <a:t>End </a:t>
            </a:r>
            <a:r>
              <a:rPr lang="zh-HK" altLang="en-US" sz="1000" dirty="0"/>
              <a:t>Sub</a:t>
            </a:r>
          </a:p>
        </p:txBody>
      </p:sp>
      <p:sp>
        <p:nvSpPr>
          <p:cNvPr id="8" name="Rectangle 7"/>
          <p:cNvSpPr/>
          <p:nvPr/>
        </p:nvSpPr>
        <p:spPr>
          <a:xfrm>
            <a:off x="1233577" y="4761690"/>
            <a:ext cx="4675517" cy="400110"/>
          </a:xfrm>
          <a:prstGeom prst="rect">
            <a:avLst/>
          </a:prstGeom>
        </p:spPr>
        <p:txBody>
          <a:bodyPr wrap="square">
            <a:spAutoFit/>
          </a:bodyPr>
          <a:lstStyle/>
          <a:p>
            <a:r>
              <a:rPr lang="en-US" altLang="zh-HK" sz="2000" b="1" u="sng" dirty="0" smtClean="0">
                <a:latin typeface="OpenSans-Light"/>
              </a:rPr>
              <a:t>Examples of using strings in VBA</a:t>
            </a:r>
            <a:endParaRPr lang="zh-HK" altLang="en-US" sz="2000" b="1" u="sng" dirty="0"/>
          </a:p>
        </p:txBody>
      </p:sp>
      <p:pic>
        <p:nvPicPr>
          <p:cNvPr id="9" name="Picture 8"/>
          <p:cNvPicPr>
            <a:picLocks noChangeAspect="1"/>
          </p:cNvPicPr>
          <p:nvPr/>
        </p:nvPicPr>
        <p:blipFill>
          <a:blip r:embed="rId4"/>
          <a:stretch>
            <a:fillRect/>
          </a:stretch>
        </p:blipFill>
        <p:spPr>
          <a:xfrm>
            <a:off x="4324084" y="5262863"/>
            <a:ext cx="1749840" cy="701325"/>
          </a:xfrm>
          <a:prstGeom prst="rect">
            <a:avLst/>
          </a:prstGeom>
        </p:spPr>
      </p:pic>
      <p:pic>
        <p:nvPicPr>
          <p:cNvPr id="10" name="Picture 9"/>
          <p:cNvPicPr>
            <a:picLocks noChangeAspect="1"/>
          </p:cNvPicPr>
          <p:nvPr/>
        </p:nvPicPr>
        <p:blipFill>
          <a:blip r:embed="rId5"/>
          <a:stretch>
            <a:fillRect/>
          </a:stretch>
        </p:blipFill>
        <p:spPr>
          <a:xfrm>
            <a:off x="2268747" y="6069626"/>
            <a:ext cx="555934" cy="649749"/>
          </a:xfrm>
          <a:prstGeom prst="rect">
            <a:avLst/>
          </a:prstGeom>
        </p:spPr>
      </p:pic>
      <p:pic>
        <p:nvPicPr>
          <p:cNvPr id="11" name="Picture 10"/>
          <p:cNvPicPr>
            <a:picLocks noChangeAspect="1"/>
          </p:cNvPicPr>
          <p:nvPr/>
        </p:nvPicPr>
        <p:blipFill>
          <a:blip r:embed="rId6"/>
          <a:stretch>
            <a:fillRect/>
          </a:stretch>
        </p:blipFill>
        <p:spPr>
          <a:xfrm>
            <a:off x="2999134" y="6069627"/>
            <a:ext cx="566359" cy="649749"/>
          </a:xfrm>
          <a:prstGeom prst="rect">
            <a:avLst/>
          </a:prstGeom>
        </p:spPr>
      </p:pic>
      <p:pic>
        <p:nvPicPr>
          <p:cNvPr id="12" name="Picture 11"/>
          <p:cNvPicPr>
            <a:picLocks noChangeAspect="1"/>
          </p:cNvPicPr>
          <p:nvPr/>
        </p:nvPicPr>
        <p:blipFill>
          <a:blip r:embed="rId7"/>
          <a:stretch>
            <a:fillRect/>
          </a:stretch>
        </p:blipFill>
        <p:spPr>
          <a:xfrm>
            <a:off x="3789614" y="6073099"/>
            <a:ext cx="559410" cy="646276"/>
          </a:xfrm>
          <a:prstGeom prst="rect">
            <a:avLst/>
          </a:prstGeom>
        </p:spPr>
      </p:pic>
      <p:pic>
        <p:nvPicPr>
          <p:cNvPr id="13" name="Picture 12"/>
          <p:cNvPicPr>
            <a:picLocks noChangeAspect="1"/>
          </p:cNvPicPr>
          <p:nvPr/>
        </p:nvPicPr>
        <p:blipFill>
          <a:blip r:embed="rId8"/>
          <a:stretch>
            <a:fillRect/>
          </a:stretch>
        </p:blipFill>
        <p:spPr>
          <a:xfrm>
            <a:off x="4573145" y="6069626"/>
            <a:ext cx="555936" cy="642801"/>
          </a:xfrm>
          <a:prstGeom prst="rect">
            <a:avLst/>
          </a:prstGeom>
        </p:spPr>
      </p:pic>
      <p:pic>
        <p:nvPicPr>
          <p:cNvPr id="14" name="Picture 13"/>
          <p:cNvPicPr>
            <a:picLocks noChangeAspect="1"/>
          </p:cNvPicPr>
          <p:nvPr/>
        </p:nvPicPr>
        <p:blipFill>
          <a:blip r:embed="rId9"/>
          <a:stretch>
            <a:fillRect/>
          </a:stretch>
        </p:blipFill>
        <p:spPr>
          <a:xfrm>
            <a:off x="5353202" y="6076575"/>
            <a:ext cx="576783" cy="642800"/>
          </a:xfrm>
          <a:prstGeom prst="rect">
            <a:avLst/>
          </a:prstGeom>
        </p:spPr>
      </p:pic>
      <p:cxnSp>
        <p:nvCxnSpPr>
          <p:cNvPr id="15" name="Straight Arrow Connector 14"/>
          <p:cNvCxnSpPr/>
          <p:nvPr/>
        </p:nvCxnSpPr>
        <p:spPr>
          <a:xfrm flipV="1">
            <a:off x="2999134" y="5676656"/>
            <a:ext cx="1227809" cy="204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323833" y="6397975"/>
            <a:ext cx="855236" cy="21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23162" y="5262863"/>
            <a:ext cx="6289782" cy="22658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18" name="Straight Arrow Connector 17"/>
          <p:cNvCxnSpPr>
            <a:endCxn id="7" idx="2"/>
          </p:cNvCxnSpPr>
          <p:nvPr/>
        </p:nvCxnSpPr>
        <p:spPr>
          <a:xfrm>
            <a:off x="1309027" y="6689974"/>
            <a:ext cx="817383" cy="248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10"/>
          <a:stretch>
            <a:fillRect/>
          </a:stretch>
        </p:blipFill>
        <p:spPr>
          <a:xfrm>
            <a:off x="2268747" y="6808356"/>
            <a:ext cx="819510" cy="689754"/>
          </a:xfrm>
          <a:prstGeom prst="rect">
            <a:avLst/>
          </a:prstGeom>
        </p:spPr>
      </p:pic>
      <p:sp>
        <p:nvSpPr>
          <p:cNvPr id="20" name="Rectangle 19"/>
          <p:cNvSpPr/>
          <p:nvPr/>
        </p:nvSpPr>
        <p:spPr>
          <a:xfrm>
            <a:off x="411910" y="7738975"/>
            <a:ext cx="3429000" cy="1869743"/>
          </a:xfrm>
          <a:prstGeom prst="rect">
            <a:avLst/>
          </a:prstGeom>
        </p:spPr>
        <p:txBody>
          <a:bodyPr>
            <a:spAutoFit/>
          </a:bodyPr>
          <a:lstStyle/>
          <a:p>
            <a:r>
              <a:rPr lang="zh-HK" altLang="en-US" sz="1050" dirty="0"/>
              <a:t>Sub CombineColumn()</a:t>
            </a:r>
          </a:p>
          <a:p>
            <a:r>
              <a:rPr lang="zh-HK" altLang="en-US" sz="1050" dirty="0"/>
              <a:t>Dim B As Object, msg As Variant, i As Integer, nr As Integer</a:t>
            </a:r>
          </a:p>
          <a:p>
            <a:r>
              <a:rPr lang="zh-HK" altLang="en-US" sz="1050" dirty="0"/>
              <a:t>Set B = Selection</a:t>
            </a:r>
          </a:p>
          <a:p>
            <a:r>
              <a:rPr lang="zh-HK" altLang="en-US" sz="1050" dirty="0"/>
              <a:t>nr = Selection.Rows.Count</a:t>
            </a:r>
          </a:p>
          <a:p>
            <a:r>
              <a:rPr lang="zh-HK" altLang="en-US" sz="1050" dirty="0"/>
              <a:t>For i = 1 To nr</a:t>
            </a:r>
          </a:p>
          <a:p>
            <a:r>
              <a:rPr lang="zh-HK" altLang="en-US" sz="1050" dirty="0"/>
              <a:t>    msg = msg + B(i)</a:t>
            </a:r>
          </a:p>
          <a:p>
            <a:r>
              <a:rPr lang="zh-HK" altLang="en-US" sz="1050" dirty="0"/>
              <a:t>Next i</a:t>
            </a:r>
          </a:p>
          <a:p>
            <a:r>
              <a:rPr lang="zh-HK" altLang="en-US" sz="1050" dirty="0">
                <a:solidFill>
                  <a:srgbClr val="00B050"/>
                </a:solidFill>
              </a:rPr>
              <a:t>'Two different ways to output the strings</a:t>
            </a:r>
          </a:p>
          <a:p>
            <a:r>
              <a:rPr lang="zh-HK" altLang="en-US" sz="1050" dirty="0"/>
              <a:t>Range("F1") = msg</a:t>
            </a:r>
          </a:p>
          <a:p>
            <a:r>
              <a:rPr lang="zh-HK" altLang="en-US" sz="1050" dirty="0"/>
              <a:t>MsgBox msg</a:t>
            </a:r>
          </a:p>
          <a:p>
            <a:r>
              <a:rPr lang="zh-HK" altLang="en-US" sz="1050" dirty="0"/>
              <a:t>End Sub</a:t>
            </a:r>
          </a:p>
        </p:txBody>
      </p:sp>
      <p:pic>
        <p:nvPicPr>
          <p:cNvPr id="21" name="Picture 20"/>
          <p:cNvPicPr>
            <a:picLocks noChangeAspect="1"/>
          </p:cNvPicPr>
          <p:nvPr/>
        </p:nvPicPr>
        <p:blipFill>
          <a:blip r:embed="rId11"/>
          <a:stretch>
            <a:fillRect/>
          </a:stretch>
        </p:blipFill>
        <p:spPr>
          <a:xfrm>
            <a:off x="4378596" y="8431931"/>
            <a:ext cx="820408" cy="854123"/>
          </a:xfrm>
          <a:prstGeom prst="rect">
            <a:avLst/>
          </a:prstGeom>
        </p:spPr>
      </p:pic>
      <p:pic>
        <p:nvPicPr>
          <p:cNvPr id="22" name="Picture 21"/>
          <p:cNvPicPr>
            <a:picLocks noChangeAspect="1"/>
          </p:cNvPicPr>
          <p:nvPr/>
        </p:nvPicPr>
        <p:blipFill>
          <a:blip r:embed="rId12"/>
          <a:stretch>
            <a:fillRect/>
          </a:stretch>
        </p:blipFill>
        <p:spPr>
          <a:xfrm>
            <a:off x="3313108" y="8280649"/>
            <a:ext cx="663574" cy="1156689"/>
          </a:xfrm>
          <a:prstGeom prst="rect">
            <a:avLst/>
          </a:prstGeom>
        </p:spPr>
      </p:pic>
      <p:pic>
        <p:nvPicPr>
          <p:cNvPr id="23" name="Picture 22"/>
          <p:cNvPicPr>
            <a:picLocks noChangeAspect="1"/>
          </p:cNvPicPr>
          <p:nvPr/>
        </p:nvPicPr>
        <p:blipFill>
          <a:blip r:embed="rId13"/>
          <a:stretch>
            <a:fillRect/>
          </a:stretch>
        </p:blipFill>
        <p:spPr>
          <a:xfrm>
            <a:off x="5437086" y="8696028"/>
            <a:ext cx="724282" cy="325927"/>
          </a:xfrm>
          <a:prstGeom prst="rect">
            <a:avLst/>
          </a:prstGeom>
        </p:spPr>
      </p:pic>
      <p:sp>
        <p:nvSpPr>
          <p:cNvPr id="24" name="Rectangle 23"/>
          <p:cNvSpPr/>
          <p:nvPr/>
        </p:nvSpPr>
        <p:spPr>
          <a:xfrm>
            <a:off x="223162" y="7712872"/>
            <a:ext cx="6289782" cy="1895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4189989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3340" y="96923"/>
            <a:ext cx="5777948" cy="830997"/>
          </a:xfrm>
          <a:prstGeom prst="rect">
            <a:avLst/>
          </a:prstGeom>
        </p:spPr>
        <p:txBody>
          <a:bodyPr wrap="square">
            <a:spAutoFit/>
          </a:bodyPr>
          <a:lstStyle/>
          <a:p>
            <a:pPr algn="ctr"/>
            <a:r>
              <a:rPr lang="en-US" altLang="zh-HK" sz="2400" b="1" u="sng" dirty="0"/>
              <a:t>Example: Extracting email addresses from mixed string formats</a:t>
            </a:r>
            <a:endParaRPr lang="zh-HK" altLang="en-US" sz="2400" b="1" u="sng" dirty="0"/>
          </a:p>
        </p:txBody>
      </p:sp>
      <p:pic>
        <p:nvPicPr>
          <p:cNvPr id="26" name="Picture 25"/>
          <p:cNvPicPr>
            <a:picLocks noChangeAspect="1"/>
          </p:cNvPicPr>
          <p:nvPr/>
        </p:nvPicPr>
        <p:blipFill>
          <a:blip r:embed="rId2"/>
          <a:stretch>
            <a:fillRect/>
          </a:stretch>
        </p:blipFill>
        <p:spPr>
          <a:xfrm>
            <a:off x="1975492" y="927920"/>
            <a:ext cx="2913644" cy="767967"/>
          </a:xfrm>
          <a:prstGeom prst="rect">
            <a:avLst/>
          </a:prstGeom>
        </p:spPr>
      </p:pic>
      <p:pic>
        <p:nvPicPr>
          <p:cNvPr id="27" name="Picture 26"/>
          <p:cNvPicPr>
            <a:picLocks noChangeAspect="1"/>
          </p:cNvPicPr>
          <p:nvPr/>
        </p:nvPicPr>
        <p:blipFill>
          <a:blip r:embed="rId3"/>
          <a:stretch>
            <a:fillRect/>
          </a:stretch>
        </p:blipFill>
        <p:spPr>
          <a:xfrm>
            <a:off x="993914" y="1987826"/>
            <a:ext cx="4876799" cy="1960711"/>
          </a:xfrm>
          <a:prstGeom prst="rect">
            <a:avLst/>
          </a:prstGeom>
        </p:spPr>
      </p:pic>
      <p:pic>
        <p:nvPicPr>
          <p:cNvPr id="28" name="Picture 27"/>
          <p:cNvPicPr>
            <a:picLocks noChangeAspect="1"/>
          </p:cNvPicPr>
          <p:nvPr/>
        </p:nvPicPr>
        <p:blipFill>
          <a:blip r:embed="rId4"/>
          <a:stretch>
            <a:fillRect/>
          </a:stretch>
        </p:blipFill>
        <p:spPr>
          <a:xfrm>
            <a:off x="543340" y="4240476"/>
            <a:ext cx="5705061" cy="255016"/>
          </a:xfrm>
          <a:prstGeom prst="rect">
            <a:avLst/>
          </a:prstGeom>
        </p:spPr>
      </p:pic>
      <p:pic>
        <p:nvPicPr>
          <p:cNvPr id="29" name="Picture 28"/>
          <p:cNvPicPr>
            <a:picLocks noChangeAspect="1"/>
          </p:cNvPicPr>
          <p:nvPr/>
        </p:nvPicPr>
        <p:blipFill>
          <a:blip r:embed="rId5"/>
          <a:stretch>
            <a:fillRect/>
          </a:stretch>
        </p:blipFill>
        <p:spPr>
          <a:xfrm>
            <a:off x="543340" y="4624416"/>
            <a:ext cx="5135217" cy="1444748"/>
          </a:xfrm>
          <a:prstGeom prst="rect">
            <a:avLst/>
          </a:prstGeom>
        </p:spPr>
      </p:pic>
      <p:pic>
        <p:nvPicPr>
          <p:cNvPr id="30" name="Picture 29"/>
          <p:cNvPicPr>
            <a:picLocks noChangeAspect="1"/>
          </p:cNvPicPr>
          <p:nvPr/>
        </p:nvPicPr>
        <p:blipFill>
          <a:blip r:embed="rId6"/>
          <a:stretch>
            <a:fillRect/>
          </a:stretch>
        </p:blipFill>
        <p:spPr>
          <a:xfrm>
            <a:off x="543340" y="6094814"/>
            <a:ext cx="4797365" cy="988931"/>
          </a:xfrm>
          <a:prstGeom prst="rect">
            <a:avLst/>
          </a:prstGeom>
        </p:spPr>
      </p:pic>
      <p:pic>
        <p:nvPicPr>
          <p:cNvPr id="32" name="Picture 31"/>
          <p:cNvPicPr>
            <a:picLocks noChangeAspect="1"/>
          </p:cNvPicPr>
          <p:nvPr/>
        </p:nvPicPr>
        <p:blipFill>
          <a:blip r:embed="rId7"/>
          <a:stretch>
            <a:fillRect/>
          </a:stretch>
        </p:blipFill>
        <p:spPr>
          <a:xfrm>
            <a:off x="3395870" y="7721783"/>
            <a:ext cx="3269330" cy="413905"/>
          </a:xfrm>
          <a:prstGeom prst="rect">
            <a:avLst/>
          </a:prstGeom>
        </p:spPr>
      </p:pic>
      <p:pic>
        <p:nvPicPr>
          <p:cNvPr id="33" name="Picture 32"/>
          <p:cNvPicPr>
            <a:picLocks noChangeAspect="1"/>
          </p:cNvPicPr>
          <p:nvPr/>
        </p:nvPicPr>
        <p:blipFill>
          <a:blip r:embed="rId8"/>
          <a:stretch>
            <a:fillRect/>
          </a:stretch>
        </p:blipFill>
        <p:spPr>
          <a:xfrm>
            <a:off x="569218" y="7188965"/>
            <a:ext cx="4528949" cy="532818"/>
          </a:xfrm>
          <a:prstGeom prst="rect">
            <a:avLst/>
          </a:prstGeom>
        </p:spPr>
      </p:pic>
    </p:spTree>
    <p:extLst>
      <p:ext uri="{BB962C8B-B14F-4D97-AF65-F5344CB8AC3E}">
        <p14:creationId xmlns:p14="http://schemas.microsoft.com/office/powerpoint/2010/main" val="1989265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958" y="840485"/>
            <a:ext cx="4953719" cy="3970318"/>
          </a:xfrm>
          <a:prstGeom prst="rect">
            <a:avLst/>
          </a:prstGeom>
        </p:spPr>
        <p:txBody>
          <a:bodyPr wrap="square">
            <a:spAutoFit/>
          </a:bodyPr>
          <a:lstStyle/>
          <a:p>
            <a:r>
              <a:rPr lang="zh-HK" altLang="en-US" sz="1050" dirty="0"/>
              <a:t>Function Email(s As Range) As String</a:t>
            </a:r>
          </a:p>
          <a:p>
            <a:r>
              <a:rPr lang="zh-HK" altLang="en-US" sz="1050" dirty="0"/>
              <a:t>Dim L As Integer, i As Integer</a:t>
            </a:r>
          </a:p>
          <a:p>
            <a:r>
              <a:rPr lang="zh-HK" altLang="en-US" sz="1050" dirty="0"/>
              <a:t>Dim atLoc As Integer, EndLoc As Integer</a:t>
            </a:r>
          </a:p>
          <a:p>
            <a:r>
              <a:rPr lang="zh-HK" altLang="en-US" sz="1050" dirty="0"/>
              <a:t>L = Len(s)</a:t>
            </a:r>
          </a:p>
          <a:p>
            <a:r>
              <a:rPr lang="zh-HK" altLang="en-US" sz="1050" dirty="0"/>
              <a:t>atLoc = InStr(s, "@")</a:t>
            </a:r>
          </a:p>
          <a:p>
            <a:r>
              <a:rPr lang="zh-HK" altLang="en-US" sz="1050" dirty="0"/>
              <a:t>For i = atLoc - 1 To 1 Step -1</a:t>
            </a:r>
          </a:p>
          <a:p>
            <a:r>
              <a:rPr lang="zh-HK" altLang="en-US" sz="1050" dirty="0"/>
              <a:t>    If Mid(s, i, 1) = ":" Or Mid(s, i, 1) = "&lt;" Or Mid(s, i, 1) = " " Then</a:t>
            </a:r>
          </a:p>
          <a:p>
            <a:r>
              <a:rPr lang="zh-HK" altLang="en-US" sz="1050" dirty="0"/>
              <a:t>        StartLoc = i + 1</a:t>
            </a:r>
          </a:p>
          <a:p>
            <a:r>
              <a:rPr lang="zh-HK" altLang="en-US" sz="1050" dirty="0"/>
              <a:t>        Exit For </a:t>
            </a:r>
            <a:r>
              <a:rPr lang="zh-HK" altLang="en-US" sz="1050" dirty="0">
                <a:solidFill>
                  <a:srgbClr val="00B050"/>
                </a:solidFill>
              </a:rPr>
              <a:t>'once StartLoc is found we exit For Loop so we don't waste time</a:t>
            </a:r>
          </a:p>
          <a:p>
            <a:r>
              <a:rPr lang="zh-HK" altLang="en-US" sz="1050" dirty="0"/>
              <a:t>    ElseIf i = 1 Then</a:t>
            </a:r>
          </a:p>
          <a:p>
            <a:r>
              <a:rPr lang="zh-HK" altLang="en-US" sz="1050" dirty="0"/>
              <a:t>        StartLoc = 1</a:t>
            </a:r>
          </a:p>
          <a:p>
            <a:r>
              <a:rPr lang="zh-HK" altLang="en-US" sz="1050" dirty="0"/>
              <a:t>    End If</a:t>
            </a:r>
          </a:p>
          <a:p>
            <a:r>
              <a:rPr lang="zh-HK" altLang="en-US" sz="1050" dirty="0"/>
              <a:t>Next i</a:t>
            </a:r>
          </a:p>
          <a:p>
            <a:endParaRPr lang="zh-HK" altLang="en-US" sz="1050" dirty="0"/>
          </a:p>
          <a:p>
            <a:r>
              <a:rPr lang="zh-HK" altLang="en-US" sz="1050" dirty="0"/>
              <a:t>For i = atLoc + 1 To L</a:t>
            </a:r>
          </a:p>
          <a:p>
            <a:r>
              <a:rPr lang="zh-HK" altLang="en-US" sz="1050" dirty="0"/>
              <a:t>    If Mid(s, i, 1) = "]" Or Mid(s, i, 1) = "&gt;" Then</a:t>
            </a:r>
          </a:p>
          <a:p>
            <a:r>
              <a:rPr lang="zh-HK" altLang="en-US" sz="1050" dirty="0"/>
              <a:t>        EndLoc = i - 1</a:t>
            </a:r>
          </a:p>
          <a:p>
            <a:r>
              <a:rPr lang="zh-HK" altLang="en-US" sz="1050" dirty="0"/>
              <a:t>        Exit For</a:t>
            </a:r>
          </a:p>
          <a:p>
            <a:r>
              <a:rPr lang="zh-HK" altLang="en-US" sz="1050" dirty="0"/>
              <a:t>    ElseIf i = L Then</a:t>
            </a:r>
          </a:p>
          <a:p>
            <a:r>
              <a:rPr lang="zh-HK" altLang="en-US" sz="1050" dirty="0"/>
              <a:t>        EndLoc = L</a:t>
            </a:r>
          </a:p>
          <a:p>
            <a:r>
              <a:rPr lang="zh-HK" altLang="en-US" sz="1050" dirty="0"/>
              <a:t>    End If</a:t>
            </a:r>
          </a:p>
          <a:p>
            <a:r>
              <a:rPr lang="zh-HK" altLang="en-US" sz="1050" dirty="0"/>
              <a:t>Next i</a:t>
            </a:r>
          </a:p>
          <a:p>
            <a:r>
              <a:rPr lang="zh-HK" altLang="en-US" sz="1050" dirty="0"/>
              <a:t>Email = Mid(s, StartLoc, EndLoc - StartLoc + 1)</a:t>
            </a:r>
          </a:p>
          <a:p>
            <a:r>
              <a:rPr lang="zh-HK" altLang="en-US" sz="1050" dirty="0"/>
              <a:t>End Function</a:t>
            </a:r>
          </a:p>
        </p:txBody>
      </p:sp>
      <p:pic>
        <p:nvPicPr>
          <p:cNvPr id="3" name="Picture 2"/>
          <p:cNvPicPr>
            <a:picLocks noChangeAspect="1"/>
          </p:cNvPicPr>
          <p:nvPr/>
        </p:nvPicPr>
        <p:blipFill>
          <a:blip r:embed="rId2"/>
          <a:stretch>
            <a:fillRect/>
          </a:stretch>
        </p:blipFill>
        <p:spPr>
          <a:xfrm>
            <a:off x="508958" y="4937833"/>
            <a:ext cx="5381625" cy="1657350"/>
          </a:xfrm>
          <a:prstGeom prst="rect">
            <a:avLst/>
          </a:prstGeom>
        </p:spPr>
      </p:pic>
      <p:sp>
        <p:nvSpPr>
          <p:cNvPr id="4" name="TextBox 3"/>
          <p:cNvSpPr txBox="1"/>
          <p:nvPr/>
        </p:nvSpPr>
        <p:spPr>
          <a:xfrm>
            <a:off x="508958" y="378820"/>
            <a:ext cx="6107144" cy="461665"/>
          </a:xfrm>
          <a:prstGeom prst="rect">
            <a:avLst/>
          </a:prstGeom>
          <a:noFill/>
        </p:spPr>
        <p:txBody>
          <a:bodyPr wrap="square" rtlCol="0">
            <a:spAutoFit/>
          </a:bodyPr>
          <a:lstStyle/>
          <a:p>
            <a:r>
              <a:rPr lang="en-US" altLang="zh-HK" sz="1200" dirty="0" smtClean="0">
                <a:solidFill>
                  <a:srgbClr val="FF0000"/>
                </a:solidFill>
              </a:rPr>
              <a:t>Following the approach outlined last page, we set up the VBA codes to extract the email addresses</a:t>
            </a:r>
            <a:endParaRPr lang="zh-HK" altLang="en-US" sz="1200" dirty="0">
              <a:solidFill>
                <a:srgbClr val="FF0000"/>
              </a:solidFill>
            </a:endParaRPr>
          </a:p>
        </p:txBody>
      </p:sp>
      <p:sp>
        <p:nvSpPr>
          <p:cNvPr id="5" name="Rectangle 4"/>
          <p:cNvSpPr/>
          <p:nvPr/>
        </p:nvSpPr>
        <p:spPr>
          <a:xfrm>
            <a:off x="249937" y="258709"/>
            <a:ext cx="6366165" cy="648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745507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2557" y="81382"/>
            <a:ext cx="6435525" cy="707886"/>
          </a:xfrm>
          <a:prstGeom prst="rect">
            <a:avLst/>
          </a:prstGeom>
        </p:spPr>
        <p:txBody>
          <a:bodyPr wrap="square">
            <a:spAutoFit/>
          </a:bodyPr>
          <a:lstStyle/>
          <a:p>
            <a:pPr algn="ctr"/>
            <a:r>
              <a:rPr lang="en-US" altLang="zh-HK" sz="2000" b="1" u="sng" dirty="0">
                <a:latin typeface="OpenSans-Light"/>
              </a:rPr>
              <a:t>Example: VBA array function for separating strings into component parts</a:t>
            </a:r>
            <a:endParaRPr lang="zh-HK" altLang="en-US" sz="2000" b="1" u="sng" dirty="0"/>
          </a:p>
        </p:txBody>
      </p:sp>
      <p:grpSp>
        <p:nvGrpSpPr>
          <p:cNvPr id="6" name="Group 5"/>
          <p:cNvGrpSpPr/>
          <p:nvPr/>
        </p:nvGrpSpPr>
        <p:grpSpPr>
          <a:xfrm>
            <a:off x="1456782" y="979205"/>
            <a:ext cx="4191663" cy="768572"/>
            <a:chOff x="924347" y="1199124"/>
            <a:chExt cx="6296869" cy="1260134"/>
          </a:xfrm>
        </p:grpSpPr>
        <p:pic>
          <p:nvPicPr>
            <p:cNvPr id="4" name="Picture 3"/>
            <p:cNvPicPr>
              <a:picLocks noChangeAspect="1"/>
            </p:cNvPicPr>
            <p:nvPr/>
          </p:nvPicPr>
          <p:blipFill>
            <a:blip r:embed="rId2"/>
            <a:stretch>
              <a:fillRect/>
            </a:stretch>
          </p:blipFill>
          <p:spPr>
            <a:xfrm>
              <a:off x="924347" y="1199124"/>
              <a:ext cx="1895475" cy="1095375"/>
            </a:xfrm>
            <a:prstGeom prst="rect">
              <a:avLst/>
            </a:prstGeom>
          </p:spPr>
        </p:pic>
        <p:pic>
          <p:nvPicPr>
            <p:cNvPr id="5" name="Picture 4"/>
            <p:cNvPicPr>
              <a:picLocks noChangeAspect="1"/>
            </p:cNvPicPr>
            <p:nvPr/>
          </p:nvPicPr>
          <p:blipFill>
            <a:blip r:embed="rId3"/>
            <a:stretch>
              <a:fillRect/>
            </a:stretch>
          </p:blipFill>
          <p:spPr>
            <a:xfrm>
              <a:off x="3039741" y="1335308"/>
              <a:ext cx="4181475" cy="1123950"/>
            </a:xfrm>
            <a:prstGeom prst="rect">
              <a:avLst/>
            </a:prstGeom>
          </p:spPr>
        </p:pic>
      </p:grpSp>
      <p:sp>
        <p:nvSpPr>
          <p:cNvPr id="7" name="TextBox 6"/>
          <p:cNvSpPr txBox="1"/>
          <p:nvPr/>
        </p:nvSpPr>
        <p:spPr>
          <a:xfrm>
            <a:off x="295153" y="1871950"/>
            <a:ext cx="1465594" cy="338554"/>
          </a:xfrm>
          <a:prstGeom prst="rect">
            <a:avLst/>
          </a:prstGeom>
          <a:noFill/>
        </p:spPr>
        <p:txBody>
          <a:bodyPr wrap="none" rtlCol="0">
            <a:spAutoFit/>
          </a:bodyPr>
          <a:lstStyle/>
          <a:p>
            <a:r>
              <a:rPr lang="en-US" altLang="zh-HK" sz="1600" b="1" dirty="0" smtClean="0">
                <a:solidFill>
                  <a:srgbClr val="FF0000"/>
                </a:solidFill>
              </a:rPr>
              <a:t>Do this in Excel</a:t>
            </a:r>
            <a:endParaRPr lang="zh-HK" altLang="en-US" sz="1600" b="1" dirty="0">
              <a:solidFill>
                <a:srgbClr val="FF0000"/>
              </a:solidFill>
            </a:endParaRPr>
          </a:p>
        </p:txBody>
      </p:sp>
      <p:sp>
        <p:nvSpPr>
          <p:cNvPr id="8" name="Rectangle 7"/>
          <p:cNvSpPr/>
          <p:nvPr/>
        </p:nvSpPr>
        <p:spPr>
          <a:xfrm>
            <a:off x="272063" y="5732602"/>
            <a:ext cx="6366165" cy="37294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9" name="Picture 8"/>
          <p:cNvPicPr>
            <a:picLocks noChangeAspect="1"/>
          </p:cNvPicPr>
          <p:nvPr/>
        </p:nvPicPr>
        <p:blipFill>
          <a:blip r:embed="rId4"/>
          <a:stretch>
            <a:fillRect/>
          </a:stretch>
        </p:blipFill>
        <p:spPr>
          <a:xfrm>
            <a:off x="361355" y="2245230"/>
            <a:ext cx="1908808" cy="802770"/>
          </a:xfrm>
          <a:prstGeom prst="rect">
            <a:avLst/>
          </a:prstGeom>
        </p:spPr>
      </p:pic>
      <p:pic>
        <p:nvPicPr>
          <p:cNvPr id="10" name="Picture 9"/>
          <p:cNvPicPr>
            <a:picLocks noChangeAspect="1"/>
          </p:cNvPicPr>
          <p:nvPr/>
        </p:nvPicPr>
        <p:blipFill>
          <a:blip r:embed="rId5"/>
          <a:stretch>
            <a:fillRect/>
          </a:stretch>
        </p:blipFill>
        <p:spPr>
          <a:xfrm>
            <a:off x="2612165" y="2245230"/>
            <a:ext cx="2177490" cy="837496"/>
          </a:xfrm>
          <a:prstGeom prst="rect">
            <a:avLst/>
          </a:prstGeom>
        </p:spPr>
      </p:pic>
      <p:sp>
        <p:nvSpPr>
          <p:cNvPr id="11" name="Right Arrow 10"/>
          <p:cNvSpPr/>
          <p:nvPr/>
        </p:nvSpPr>
        <p:spPr>
          <a:xfrm>
            <a:off x="2381581" y="2556164"/>
            <a:ext cx="146874" cy="239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2" name="Picture 11"/>
          <p:cNvPicPr>
            <a:picLocks noChangeAspect="1"/>
          </p:cNvPicPr>
          <p:nvPr/>
        </p:nvPicPr>
        <p:blipFill>
          <a:blip r:embed="rId6"/>
          <a:stretch>
            <a:fillRect/>
          </a:stretch>
        </p:blipFill>
        <p:spPr>
          <a:xfrm>
            <a:off x="316845" y="3363563"/>
            <a:ext cx="3011617" cy="806753"/>
          </a:xfrm>
          <a:prstGeom prst="rect">
            <a:avLst/>
          </a:prstGeom>
        </p:spPr>
      </p:pic>
      <p:sp>
        <p:nvSpPr>
          <p:cNvPr id="13" name="Right Arrow 12"/>
          <p:cNvSpPr/>
          <p:nvPr/>
        </p:nvSpPr>
        <p:spPr>
          <a:xfrm>
            <a:off x="3381709" y="3724578"/>
            <a:ext cx="146874" cy="239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4" name="Right Arrow 13"/>
          <p:cNvSpPr/>
          <p:nvPr/>
        </p:nvSpPr>
        <p:spPr>
          <a:xfrm>
            <a:off x="5065254" y="3724577"/>
            <a:ext cx="146874" cy="239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5" name="Right Arrow 14"/>
          <p:cNvSpPr/>
          <p:nvPr/>
        </p:nvSpPr>
        <p:spPr>
          <a:xfrm>
            <a:off x="4817246" y="2526830"/>
            <a:ext cx="146874" cy="239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8" name="Right Arrow 17"/>
          <p:cNvSpPr/>
          <p:nvPr/>
        </p:nvSpPr>
        <p:spPr>
          <a:xfrm>
            <a:off x="331836" y="4676345"/>
            <a:ext cx="146874" cy="239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20" name="Picture 19"/>
          <p:cNvPicPr>
            <a:picLocks noChangeAspect="1"/>
          </p:cNvPicPr>
          <p:nvPr/>
        </p:nvPicPr>
        <p:blipFill>
          <a:blip r:embed="rId7"/>
          <a:stretch>
            <a:fillRect/>
          </a:stretch>
        </p:blipFill>
        <p:spPr>
          <a:xfrm>
            <a:off x="3528583" y="3490732"/>
            <a:ext cx="1536671" cy="612692"/>
          </a:xfrm>
          <a:prstGeom prst="rect">
            <a:avLst/>
          </a:prstGeom>
        </p:spPr>
      </p:pic>
      <p:pic>
        <p:nvPicPr>
          <p:cNvPr id="21" name="Picture 20"/>
          <p:cNvPicPr>
            <a:picLocks noChangeAspect="1"/>
          </p:cNvPicPr>
          <p:nvPr/>
        </p:nvPicPr>
        <p:blipFill>
          <a:blip r:embed="rId8"/>
          <a:stretch>
            <a:fillRect/>
          </a:stretch>
        </p:blipFill>
        <p:spPr>
          <a:xfrm>
            <a:off x="5250688" y="3513020"/>
            <a:ext cx="1335327" cy="548842"/>
          </a:xfrm>
          <a:prstGeom prst="rect">
            <a:avLst/>
          </a:prstGeom>
        </p:spPr>
      </p:pic>
      <p:pic>
        <p:nvPicPr>
          <p:cNvPr id="22" name="Picture 21"/>
          <p:cNvPicPr>
            <a:picLocks noChangeAspect="1"/>
          </p:cNvPicPr>
          <p:nvPr/>
        </p:nvPicPr>
        <p:blipFill>
          <a:blip r:embed="rId9"/>
          <a:stretch>
            <a:fillRect/>
          </a:stretch>
        </p:blipFill>
        <p:spPr>
          <a:xfrm>
            <a:off x="683917" y="4366734"/>
            <a:ext cx="2786647" cy="860174"/>
          </a:xfrm>
          <a:prstGeom prst="rect">
            <a:avLst/>
          </a:prstGeom>
        </p:spPr>
      </p:pic>
      <p:sp>
        <p:nvSpPr>
          <p:cNvPr id="23" name="Rectangle 22"/>
          <p:cNvSpPr/>
          <p:nvPr/>
        </p:nvSpPr>
        <p:spPr>
          <a:xfrm>
            <a:off x="295153" y="6225004"/>
            <a:ext cx="3429000" cy="2031325"/>
          </a:xfrm>
          <a:prstGeom prst="rect">
            <a:avLst/>
          </a:prstGeom>
        </p:spPr>
        <p:txBody>
          <a:bodyPr>
            <a:spAutoFit/>
          </a:bodyPr>
          <a:lstStyle/>
          <a:p>
            <a:r>
              <a:rPr lang="zh-HK" altLang="en-US" sz="1050" dirty="0"/>
              <a:t>Function Parts(s As String) As Variant</a:t>
            </a:r>
          </a:p>
          <a:p>
            <a:r>
              <a:rPr lang="zh-HK" altLang="en-US" sz="1050" dirty="0"/>
              <a:t>Dim L As Integer</a:t>
            </a:r>
          </a:p>
          <a:p>
            <a:r>
              <a:rPr lang="zh-HK" altLang="en-US" sz="1050" dirty="0"/>
              <a:t>Dim firstdash As Integer, seconddash As Integer</a:t>
            </a:r>
          </a:p>
          <a:p>
            <a:r>
              <a:rPr lang="zh-HK" altLang="en-US" sz="1050" dirty="0"/>
              <a:t>L = Len(s)</a:t>
            </a:r>
          </a:p>
          <a:p>
            <a:r>
              <a:rPr lang="zh-HK" altLang="en-US" sz="1050" dirty="0"/>
              <a:t>Dim P(3) As Variant</a:t>
            </a:r>
          </a:p>
          <a:p>
            <a:r>
              <a:rPr lang="zh-HK" altLang="en-US" sz="1050" dirty="0"/>
              <a:t>firstdash = InStr(1, s, "-")</a:t>
            </a:r>
          </a:p>
          <a:p>
            <a:r>
              <a:rPr lang="zh-HK" altLang="en-US" sz="1050" dirty="0"/>
              <a:t>seconddash = InStr(firstdash + 1, s, "-")</a:t>
            </a:r>
          </a:p>
          <a:p>
            <a:r>
              <a:rPr lang="zh-HK" altLang="en-US" sz="1050" dirty="0"/>
              <a:t>P(1) = Left(s, firstdash - 1)</a:t>
            </a:r>
          </a:p>
          <a:p>
            <a:r>
              <a:rPr lang="zh-HK" altLang="en-US" sz="1050" dirty="0"/>
              <a:t>P(2) = Mid(s, firstdash + 1, seconddash - firstdash - 1)</a:t>
            </a:r>
          </a:p>
          <a:p>
            <a:r>
              <a:rPr lang="zh-HK" altLang="en-US" sz="1050" dirty="0"/>
              <a:t>P(3) = Right(s, L - seconddash)</a:t>
            </a:r>
          </a:p>
          <a:p>
            <a:r>
              <a:rPr lang="zh-HK" altLang="en-US" sz="1050" dirty="0"/>
              <a:t>Parts = P</a:t>
            </a:r>
          </a:p>
          <a:p>
            <a:r>
              <a:rPr lang="zh-HK" altLang="en-US" sz="1050" dirty="0"/>
              <a:t>End Function</a:t>
            </a:r>
          </a:p>
        </p:txBody>
      </p:sp>
      <p:sp>
        <p:nvSpPr>
          <p:cNvPr id="24" name="TextBox 23"/>
          <p:cNvSpPr txBox="1"/>
          <p:nvPr/>
        </p:nvSpPr>
        <p:spPr>
          <a:xfrm>
            <a:off x="316845" y="5890484"/>
            <a:ext cx="3337196" cy="338554"/>
          </a:xfrm>
          <a:prstGeom prst="rect">
            <a:avLst/>
          </a:prstGeom>
          <a:noFill/>
        </p:spPr>
        <p:txBody>
          <a:bodyPr wrap="none" rtlCol="0">
            <a:spAutoFit/>
          </a:bodyPr>
          <a:lstStyle/>
          <a:p>
            <a:r>
              <a:rPr lang="en-US" altLang="zh-HK" sz="1600" b="1" dirty="0" smtClean="0">
                <a:solidFill>
                  <a:srgbClr val="FF0000"/>
                </a:solidFill>
              </a:rPr>
              <a:t>Do the same with VBA array function</a:t>
            </a:r>
            <a:endParaRPr lang="zh-HK" altLang="en-US" sz="1600" b="1" dirty="0">
              <a:solidFill>
                <a:srgbClr val="FF0000"/>
              </a:solidFill>
            </a:endParaRPr>
          </a:p>
        </p:txBody>
      </p:sp>
      <p:pic>
        <p:nvPicPr>
          <p:cNvPr id="25" name="Picture 24"/>
          <p:cNvPicPr>
            <a:picLocks noChangeAspect="1"/>
          </p:cNvPicPr>
          <p:nvPr/>
        </p:nvPicPr>
        <p:blipFill>
          <a:blip r:embed="rId10"/>
          <a:stretch>
            <a:fillRect/>
          </a:stretch>
        </p:blipFill>
        <p:spPr>
          <a:xfrm>
            <a:off x="3328462" y="6305969"/>
            <a:ext cx="3208983" cy="1478821"/>
          </a:xfrm>
          <a:prstGeom prst="rect">
            <a:avLst/>
          </a:prstGeom>
        </p:spPr>
      </p:pic>
      <p:pic>
        <p:nvPicPr>
          <p:cNvPr id="26" name="Picture 25"/>
          <p:cNvPicPr>
            <a:picLocks noChangeAspect="1"/>
          </p:cNvPicPr>
          <p:nvPr/>
        </p:nvPicPr>
        <p:blipFill>
          <a:blip r:embed="rId11"/>
          <a:stretch>
            <a:fillRect/>
          </a:stretch>
        </p:blipFill>
        <p:spPr>
          <a:xfrm>
            <a:off x="1985443" y="8200550"/>
            <a:ext cx="3195743" cy="1111362"/>
          </a:xfrm>
          <a:prstGeom prst="rect">
            <a:avLst/>
          </a:prstGeom>
        </p:spPr>
      </p:pic>
      <p:sp>
        <p:nvSpPr>
          <p:cNvPr id="27" name="Rectangle 26"/>
          <p:cNvSpPr/>
          <p:nvPr/>
        </p:nvSpPr>
        <p:spPr>
          <a:xfrm>
            <a:off x="171280" y="1854702"/>
            <a:ext cx="6466802" cy="3462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4004816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4657" y="177105"/>
            <a:ext cx="4977848" cy="400110"/>
          </a:xfrm>
          <a:prstGeom prst="rect">
            <a:avLst/>
          </a:prstGeom>
        </p:spPr>
        <p:txBody>
          <a:bodyPr wrap="square">
            <a:spAutoFit/>
          </a:bodyPr>
          <a:lstStyle/>
          <a:p>
            <a:r>
              <a:rPr lang="en-US" altLang="zh-HK" sz="2000" b="1" u="sng" dirty="0">
                <a:latin typeface="OpenSans-Light"/>
              </a:rPr>
              <a:t>Exporting data from Excel to .txt files</a:t>
            </a:r>
            <a:endParaRPr lang="zh-HK" altLang="en-US" sz="2000" b="1" u="sng" dirty="0"/>
          </a:p>
        </p:txBody>
      </p:sp>
      <p:sp>
        <p:nvSpPr>
          <p:cNvPr id="3" name="Rectangle 2"/>
          <p:cNvSpPr/>
          <p:nvPr/>
        </p:nvSpPr>
        <p:spPr>
          <a:xfrm>
            <a:off x="283265" y="842812"/>
            <a:ext cx="5547692" cy="2031325"/>
          </a:xfrm>
          <a:prstGeom prst="rect">
            <a:avLst/>
          </a:prstGeom>
        </p:spPr>
        <p:txBody>
          <a:bodyPr wrap="square">
            <a:spAutoFit/>
          </a:bodyPr>
          <a:lstStyle/>
          <a:p>
            <a:r>
              <a:rPr lang="zh-HK" altLang="en-US" sz="1050" dirty="0">
                <a:solidFill>
                  <a:srgbClr val="00B050"/>
                </a:solidFill>
              </a:rPr>
              <a:t>'This Sub shows how to export data to .txt file format</a:t>
            </a:r>
          </a:p>
          <a:p>
            <a:r>
              <a:rPr lang="zh-HK" altLang="en-US" sz="1050" dirty="0"/>
              <a:t>Sub WriteFile()</a:t>
            </a:r>
          </a:p>
          <a:p>
            <a:r>
              <a:rPr lang="zh-HK" altLang="en-US" sz="1050" dirty="0"/>
              <a:t>Dim s As String, SaveFile As String</a:t>
            </a:r>
          </a:p>
          <a:p>
            <a:r>
              <a:rPr lang="zh-HK" altLang="en-US" sz="1050" dirty="0"/>
              <a:t>s = InputBox("Please enter text.")</a:t>
            </a:r>
          </a:p>
          <a:p>
            <a:r>
              <a:rPr lang="zh-HK" altLang="en-US" sz="1050" dirty="0">
                <a:solidFill>
                  <a:srgbClr val="00B050"/>
                </a:solidFill>
              </a:rPr>
              <a:t>'SaveFile is the file name user input into the save file window</a:t>
            </a:r>
          </a:p>
          <a:p>
            <a:r>
              <a:rPr lang="zh-HK" altLang="en-US" sz="1050" dirty="0"/>
              <a:t>SaveFile = Application.GetSaveAsFilename(filefilter:="Text Files (*.txt), *.txt")</a:t>
            </a:r>
          </a:p>
          <a:p>
            <a:r>
              <a:rPr lang="zh-HK" altLang="en-US" sz="1050" dirty="0">
                <a:solidFill>
                  <a:srgbClr val="00B050"/>
                </a:solidFill>
              </a:rPr>
              <a:t>'We open that file which at the moment is empty</a:t>
            </a:r>
          </a:p>
          <a:p>
            <a:r>
              <a:rPr lang="zh-HK" altLang="en-US" sz="1050" dirty="0"/>
              <a:t>Open SaveFile For Output As #1</a:t>
            </a:r>
          </a:p>
          <a:p>
            <a:r>
              <a:rPr lang="zh-HK" altLang="en-US" sz="1050" dirty="0">
                <a:solidFill>
                  <a:srgbClr val="00B050"/>
                </a:solidFill>
              </a:rPr>
              <a:t>'we write s to that empty </a:t>
            </a:r>
            <a:r>
              <a:rPr lang="zh-HK" altLang="en-US" sz="1050" dirty="0" smtClean="0">
                <a:solidFill>
                  <a:srgbClr val="00B050"/>
                </a:solidFill>
              </a:rPr>
              <a:t>file</a:t>
            </a:r>
            <a:r>
              <a:rPr lang="en-US" altLang="zh-HK" sz="1050" dirty="0" smtClean="0">
                <a:solidFill>
                  <a:srgbClr val="00B050"/>
                </a:solidFill>
              </a:rPr>
              <a:t>, then close the file</a:t>
            </a:r>
            <a:endParaRPr lang="zh-HK" altLang="en-US" sz="1050" dirty="0">
              <a:solidFill>
                <a:srgbClr val="00B050"/>
              </a:solidFill>
            </a:endParaRPr>
          </a:p>
          <a:p>
            <a:r>
              <a:rPr lang="zh-HK" altLang="en-US" sz="1050" dirty="0"/>
              <a:t>Write #1, s</a:t>
            </a:r>
          </a:p>
          <a:p>
            <a:r>
              <a:rPr lang="zh-HK" altLang="en-US" sz="1050" dirty="0"/>
              <a:t>Close #1</a:t>
            </a:r>
          </a:p>
          <a:p>
            <a:r>
              <a:rPr lang="zh-HK" altLang="en-US" sz="1050" dirty="0"/>
              <a:t>End Sub</a:t>
            </a:r>
          </a:p>
        </p:txBody>
      </p:sp>
      <p:pic>
        <p:nvPicPr>
          <p:cNvPr id="4" name="Picture 3"/>
          <p:cNvPicPr>
            <a:picLocks noChangeAspect="1"/>
          </p:cNvPicPr>
          <p:nvPr/>
        </p:nvPicPr>
        <p:blipFill>
          <a:blip r:embed="rId2"/>
          <a:stretch>
            <a:fillRect/>
          </a:stretch>
        </p:blipFill>
        <p:spPr>
          <a:xfrm>
            <a:off x="3017945" y="2312595"/>
            <a:ext cx="1512085" cy="561542"/>
          </a:xfrm>
          <a:prstGeom prst="rect">
            <a:avLst/>
          </a:prstGeom>
        </p:spPr>
      </p:pic>
      <p:pic>
        <p:nvPicPr>
          <p:cNvPr id="5" name="Picture 4"/>
          <p:cNvPicPr>
            <a:picLocks noChangeAspect="1"/>
          </p:cNvPicPr>
          <p:nvPr/>
        </p:nvPicPr>
        <p:blipFill>
          <a:blip r:embed="rId3"/>
          <a:stretch>
            <a:fillRect/>
          </a:stretch>
        </p:blipFill>
        <p:spPr>
          <a:xfrm>
            <a:off x="4615372" y="1307026"/>
            <a:ext cx="2035751" cy="1567111"/>
          </a:xfrm>
          <a:prstGeom prst="rect">
            <a:avLst/>
          </a:prstGeom>
        </p:spPr>
      </p:pic>
      <p:sp>
        <p:nvSpPr>
          <p:cNvPr id="6" name="Rectangle 5"/>
          <p:cNvSpPr/>
          <p:nvPr/>
        </p:nvSpPr>
        <p:spPr>
          <a:xfrm>
            <a:off x="184320" y="692341"/>
            <a:ext cx="6552145" cy="32585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7" name="Picture 6"/>
          <p:cNvPicPr>
            <a:picLocks noChangeAspect="1"/>
          </p:cNvPicPr>
          <p:nvPr/>
        </p:nvPicPr>
        <p:blipFill>
          <a:blip r:embed="rId4"/>
          <a:stretch>
            <a:fillRect/>
          </a:stretch>
        </p:blipFill>
        <p:spPr>
          <a:xfrm>
            <a:off x="319434" y="2989263"/>
            <a:ext cx="5397022" cy="880879"/>
          </a:xfrm>
          <a:prstGeom prst="rect">
            <a:avLst/>
          </a:prstGeom>
        </p:spPr>
      </p:pic>
      <p:pic>
        <p:nvPicPr>
          <p:cNvPr id="8" name="Picture 7"/>
          <p:cNvPicPr>
            <a:picLocks noChangeAspect="1"/>
          </p:cNvPicPr>
          <p:nvPr/>
        </p:nvPicPr>
        <p:blipFill>
          <a:blip r:embed="rId5"/>
          <a:stretch>
            <a:fillRect/>
          </a:stretch>
        </p:blipFill>
        <p:spPr>
          <a:xfrm>
            <a:off x="5354095" y="6114168"/>
            <a:ext cx="1089464" cy="1443307"/>
          </a:xfrm>
          <a:prstGeom prst="rect">
            <a:avLst/>
          </a:prstGeom>
        </p:spPr>
      </p:pic>
      <p:sp>
        <p:nvSpPr>
          <p:cNvPr id="9" name="Rectangle 8"/>
          <p:cNvSpPr/>
          <p:nvPr/>
        </p:nvSpPr>
        <p:spPr>
          <a:xfrm>
            <a:off x="319434" y="4502161"/>
            <a:ext cx="5034661" cy="2354491"/>
          </a:xfrm>
          <a:prstGeom prst="rect">
            <a:avLst/>
          </a:prstGeom>
        </p:spPr>
        <p:txBody>
          <a:bodyPr wrap="square">
            <a:spAutoFit/>
          </a:bodyPr>
          <a:lstStyle/>
          <a:p>
            <a:r>
              <a:rPr lang="zh-HK" altLang="en-US" sz="1050" dirty="0">
                <a:solidFill>
                  <a:srgbClr val="00B050"/>
                </a:solidFill>
              </a:rPr>
              <a:t>'This Sub shows how to export data from a Selection in Excel to .txt file format</a:t>
            </a:r>
          </a:p>
          <a:p>
            <a:r>
              <a:rPr lang="zh-HK" altLang="en-US" sz="1050" dirty="0"/>
              <a:t>Sub WriteFile2()</a:t>
            </a:r>
          </a:p>
          <a:p>
            <a:r>
              <a:rPr lang="zh-HK" altLang="en-US" sz="1050" dirty="0"/>
              <a:t>Dim SaveFile As String, nr As Integer, i As Integer</a:t>
            </a:r>
          </a:p>
          <a:p>
            <a:r>
              <a:rPr lang="zh-HK" altLang="en-US" sz="1050" dirty="0"/>
              <a:t>nr = Selection.Rows.Count</a:t>
            </a:r>
          </a:p>
          <a:p>
            <a:r>
              <a:rPr lang="zh-HK" altLang="en-US" sz="1050" dirty="0">
                <a:solidFill>
                  <a:srgbClr val="00B050"/>
                </a:solidFill>
              </a:rPr>
              <a:t>'SaveFile is the file name user input into the save file window</a:t>
            </a:r>
          </a:p>
          <a:p>
            <a:r>
              <a:rPr lang="zh-HK" altLang="en-US" sz="1050" dirty="0"/>
              <a:t>SaveFile = Application.GetSaveAsFilename(filefilter:="Text Files (*.txt), *.txt")</a:t>
            </a:r>
          </a:p>
          <a:p>
            <a:r>
              <a:rPr lang="zh-HK" altLang="en-US" sz="1050" dirty="0">
                <a:solidFill>
                  <a:srgbClr val="00B050"/>
                </a:solidFill>
              </a:rPr>
              <a:t>'We open that file which at the moment is empty</a:t>
            </a:r>
          </a:p>
          <a:p>
            <a:r>
              <a:rPr lang="zh-HK" altLang="en-US" sz="1050" dirty="0"/>
              <a:t>Open SaveFile For Output As #1</a:t>
            </a:r>
          </a:p>
          <a:p>
            <a:r>
              <a:rPr lang="zh-HK" altLang="en-US" sz="1050" dirty="0">
                <a:solidFill>
                  <a:srgbClr val="00B050"/>
                </a:solidFill>
              </a:rPr>
              <a:t>'we write s to that empty file using a For Loop</a:t>
            </a:r>
          </a:p>
          <a:p>
            <a:r>
              <a:rPr lang="zh-HK" altLang="en-US" sz="1050" dirty="0"/>
              <a:t>For i = 1 To nr</a:t>
            </a:r>
          </a:p>
          <a:p>
            <a:r>
              <a:rPr lang="zh-HK" altLang="en-US" sz="1050" dirty="0"/>
              <a:t>    Write #1, Selection.Cells(i, 1)</a:t>
            </a:r>
          </a:p>
          <a:p>
            <a:r>
              <a:rPr lang="zh-HK" altLang="en-US" sz="1050" dirty="0"/>
              <a:t>Next i</a:t>
            </a:r>
          </a:p>
          <a:p>
            <a:r>
              <a:rPr lang="zh-HK" altLang="en-US" sz="1050" dirty="0"/>
              <a:t>Close #1</a:t>
            </a:r>
          </a:p>
          <a:p>
            <a:r>
              <a:rPr lang="zh-HK" altLang="en-US" sz="1050" dirty="0"/>
              <a:t>End Sub</a:t>
            </a:r>
          </a:p>
        </p:txBody>
      </p:sp>
      <p:pic>
        <p:nvPicPr>
          <p:cNvPr id="10" name="Picture 9"/>
          <p:cNvPicPr>
            <a:picLocks noChangeAspect="1"/>
          </p:cNvPicPr>
          <p:nvPr/>
        </p:nvPicPr>
        <p:blipFill>
          <a:blip r:embed="rId3"/>
          <a:stretch>
            <a:fillRect/>
          </a:stretch>
        </p:blipFill>
        <p:spPr>
          <a:xfrm>
            <a:off x="3270829" y="5990364"/>
            <a:ext cx="2035751" cy="1567111"/>
          </a:xfrm>
          <a:prstGeom prst="rect">
            <a:avLst/>
          </a:prstGeom>
        </p:spPr>
      </p:pic>
      <p:sp>
        <p:nvSpPr>
          <p:cNvPr id="11" name="Rectangle 10"/>
          <p:cNvSpPr/>
          <p:nvPr/>
        </p:nvSpPr>
        <p:spPr>
          <a:xfrm>
            <a:off x="184319" y="4360821"/>
            <a:ext cx="6552145" cy="32585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2" name="Picture 11"/>
          <p:cNvPicPr>
            <a:picLocks noChangeAspect="1"/>
          </p:cNvPicPr>
          <p:nvPr/>
        </p:nvPicPr>
        <p:blipFill>
          <a:blip r:embed="rId6"/>
          <a:stretch>
            <a:fillRect/>
          </a:stretch>
        </p:blipFill>
        <p:spPr>
          <a:xfrm>
            <a:off x="2486413" y="6083216"/>
            <a:ext cx="700701" cy="1505210"/>
          </a:xfrm>
          <a:prstGeom prst="rect">
            <a:avLst/>
          </a:prstGeom>
        </p:spPr>
      </p:pic>
    </p:spTree>
    <p:extLst>
      <p:ext uri="{BB962C8B-B14F-4D97-AF65-F5344CB8AC3E}">
        <p14:creationId xmlns:p14="http://schemas.microsoft.com/office/powerpoint/2010/main" val="3971663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083" y="358554"/>
            <a:ext cx="6219645" cy="2610061"/>
            <a:chOff x="319177" y="4050660"/>
            <a:chExt cx="6219645" cy="2610061"/>
          </a:xfrm>
        </p:grpSpPr>
        <p:pic>
          <p:nvPicPr>
            <p:cNvPr id="2" name="Picture 1"/>
            <p:cNvPicPr>
              <a:picLocks noChangeAspect="1"/>
            </p:cNvPicPr>
            <p:nvPr/>
          </p:nvPicPr>
          <p:blipFill>
            <a:blip r:embed="rId2"/>
            <a:stretch>
              <a:fillRect/>
            </a:stretch>
          </p:blipFill>
          <p:spPr>
            <a:xfrm>
              <a:off x="319177" y="4050660"/>
              <a:ext cx="6219645" cy="1588113"/>
            </a:xfrm>
            <a:prstGeom prst="rect">
              <a:avLst/>
            </a:prstGeom>
          </p:spPr>
        </p:pic>
        <p:pic>
          <p:nvPicPr>
            <p:cNvPr id="3" name="Picture 2"/>
            <p:cNvPicPr>
              <a:picLocks noChangeAspect="1"/>
            </p:cNvPicPr>
            <p:nvPr/>
          </p:nvPicPr>
          <p:blipFill>
            <a:blip r:embed="rId3"/>
            <a:stretch>
              <a:fillRect/>
            </a:stretch>
          </p:blipFill>
          <p:spPr>
            <a:xfrm>
              <a:off x="362311" y="5638773"/>
              <a:ext cx="1920186" cy="1021948"/>
            </a:xfrm>
            <a:prstGeom prst="rect">
              <a:avLst/>
            </a:prstGeom>
          </p:spPr>
        </p:pic>
      </p:grpSp>
      <p:pic>
        <p:nvPicPr>
          <p:cNvPr id="5" name="Picture 4"/>
          <p:cNvPicPr>
            <a:picLocks noChangeAspect="1"/>
          </p:cNvPicPr>
          <p:nvPr/>
        </p:nvPicPr>
        <p:blipFill>
          <a:blip r:embed="rId4"/>
          <a:stretch>
            <a:fillRect/>
          </a:stretch>
        </p:blipFill>
        <p:spPr>
          <a:xfrm>
            <a:off x="5787101" y="1913613"/>
            <a:ext cx="491389" cy="1331370"/>
          </a:xfrm>
          <a:prstGeom prst="rect">
            <a:avLst/>
          </a:prstGeom>
        </p:spPr>
      </p:pic>
      <p:sp>
        <p:nvSpPr>
          <p:cNvPr id="6" name="TextBox 5"/>
          <p:cNvSpPr txBox="1"/>
          <p:nvPr/>
        </p:nvSpPr>
        <p:spPr>
          <a:xfrm>
            <a:off x="3577615" y="2041827"/>
            <a:ext cx="1757212" cy="369332"/>
          </a:xfrm>
          <a:prstGeom prst="rect">
            <a:avLst/>
          </a:prstGeom>
          <a:noFill/>
        </p:spPr>
        <p:txBody>
          <a:bodyPr wrap="none" rtlCol="0">
            <a:spAutoFit/>
          </a:bodyPr>
          <a:lstStyle/>
          <a:p>
            <a:r>
              <a:rPr lang="en-US" altLang="zh-HK" dirty="0" smtClean="0"/>
              <a:t>A(5) = {1,1,2,3,5}</a:t>
            </a:r>
            <a:endParaRPr lang="zh-HK" altLang="en-US" dirty="0"/>
          </a:p>
        </p:txBody>
      </p:sp>
      <p:sp>
        <p:nvSpPr>
          <p:cNvPr id="7" name="Rectangle 6"/>
          <p:cNvSpPr/>
          <p:nvPr/>
        </p:nvSpPr>
        <p:spPr>
          <a:xfrm>
            <a:off x="167832" y="232913"/>
            <a:ext cx="6552145" cy="31163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4239426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12916" y="0"/>
            <a:ext cx="3743974" cy="461665"/>
          </a:xfrm>
          <a:prstGeom prst="rect">
            <a:avLst/>
          </a:prstGeom>
          <a:noFill/>
        </p:spPr>
        <p:txBody>
          <a:bodyPr wrap="none" rtlCol="0">
            <a:spAutoFit/>
          </a:bodyPr>
          <a:lstStyle/>
          <a:p>
            <a:r>
              <a:rPr lang="en-US" altLang="zh-HK" sz="2400" b="1" u="sng" dirty="0" smtClean="0"/>
              <a:t>Coursera Excel/VBA – Part 2</a:t>
            </a:r>
            <a:endParaRPr lang="zh-HK" altLang="en-US" sz="2400" b="1" u="sng" dirty="0"/>
          </a:p>
        </p:txBody>
      </p:sp>
      <p:pic>
        <p:nvPicPr>
          <p:cNvPr id="3" name="Picture 2"/>
          <p:cNvPicPr>
            <a:picLocks noChangeAspect="1"/>
          </p:cNvPicPr>
          <p:nvPr/>
        </p:nvPicPr>
        <p:blipFill>
          <a:blip r:embed="rId2"/>
          <a:stretch>
            <a:fillRect/>
          </a:stretch>
        </p:blipFill>
        <p:spPr>
          <a:xfrm>
            <a:off x="1205280" y="544790"/>
            <a:ext cx="4359246" cy="513216"/>
          </a:xfrm>
          <a:prstGeom prst="rect">
            <a:avLst/>
          </a:prstGeom>
        </p:spPr>
      </p:pic>
      <p:pic>
        <p:nvPicPr>
          <p:cNvPr id="4" name="Picture 3"/>
          <p:cNvPicPr>
            <a:picLocks noChangeAspect="1"/>
          </p:cNvPicPr>
          <p:nvPr/>
        </p:nvPicPr>
        <p:blipFill>
          <a:blip r:embed="rId3"/>
          <a:stretch>
            <a:fillRect/>
          </a:stretch>
        </p:blipFill>
        <p:spPr>
          <a:xfrm>
            <a:off x="571690" y="1313410"/>
            <a:ext cx="5671167" cy="1846747"/>
          </a:xfrm>
          <a:prstGeom prst="rect">
            <a:avLst/>
          </a:prstGeom>
        </p:spPr>
      </p:pic>
      <p:grpSp>
        <p:nvGrpSpPr>
          <p:cNvPr id="7" name="Group 6"/>
          <p:cNvGrpSpPr/>
          <p:nvPr/>
        </p:nvGrpSpPr>
        <p:grpSpPr>
          <a:xfrm>
            <a:off x="571690" y="3339361"/>
            <a:ext cx="4626396" cy="1546704"/>
            <a:chOff x="444368" y="3415561"/>
            <a:chExt cx="4626396" cy="1546704"/>
          </a:xfrm>
        </p:grpSpPr>
        <p:pic>
          <p:nvPicPr>
            <p:cNvPr id="6" name="Picture 5"/>
            <p:cNvPicPr>
              <a:picLocks noChangeAspect="1"/>
            </p:cNvPicPr>
            <p:nvPr/>
          </p:nvPicPr>
          <p:blipFill>
            <a:blip r:embed="rId4"/>
            <a:stretch>
              <a:fillRect/>
            </a:stretch>
          </p:blipFill>
          <p:spPr>
            <a:xfrm>
              <a:off x="444368" y="3415561"/>
              <a:ext cx="3734186" cy="1546704"/>
            </a:xfrm>
            <a:prstGeom prst="rect">
              <a:avLst/>
            </a:prstGeom>
          </p:spPr>
        </p:pic>
        <p:pic>
          <p:nvPicPr>
            <p:cNvPr id="5" name="Picture 4"/>
            <p:cNvPicPr>
              <a:picLocks noChangeAspect="1"/>
            </p:cNvPicPr>
            <p:nvPr/>
          </p:nvPicPr>
          <p:blipFill>
            <a:blip r:embed="rId5"/>
            <a:stretch>
              <a:fillRect/>
            </a:stretch>
          </p:blipFill>
          <p:spPr>
            <a:xfrm>
              <a:off x="3027919" y="4400087"/>
              <a:ext cx="2042845" cy="178867"/>
            </a:xfrm>
            <a:prstGeom prst="rect">
              <a:avLst/>
            </a:prstGeom>
          </p:spPr>
        </p:pic>
      </p:grpSp>
      <p:pic>
        <p:nvPicPr>
          <p:cNvPr id="8" name="Picture 7"/>
          <p:cNvPicPr>
            <a:picLocks noChangeAspect="1"/>
          </p:cNvPicPr>
          <p:nvPr/>
        </p:nvPicPr>
        <p:blipFill>
          <a:blip r:embed="rId6"/>
          <a:stretch>
            <a:fillRect/>
          </a:stretch>
        </p:blipFill>
        <p:spPr>
          <a:xfrm>
            <a:off x="3576576" y="5016766"/>
            <a:ext cx="2556854" cy="902824"/>
          </a:xfrm>
          <a:prstGeom prst="rect">
            <a:avLst/>
          </a:prstGeom>
        </p:spPr>
      </p:pic>
      <p:pic>
        <p:nvPicPr>
          <p:cNvPr id="9" name="Picture 8"/>
          <p:cNvPicPr>
            <a:picLocks noChangeAspect="1"/>
          </p:cNvPicPr>
          <p:nvPr/>
        </p:nvPicPr>
        <p:blipFill>
          <a:blip r:embed="rId7"/>
          <a:stretch>
            <a:fillRect/>
          </a:stretch>
        </p:blipFill>
        <p:spPr>
          <a:xfrm>
            <a:off x="686779" y="5000624"/>
            <a:ext cx="2602711" cy="869967"/>
          </a:xfrm>
          <a:prstGeom prst="rect">
            <a:avLst/>
          </a:prstGeom>
        </p:spPr>
      </p:pic>
      <p:pic>
        <p:nvPicPr>
          <p:cNvPr id="10" name="Picture 9"/>
          <p:cNvPicPr>
            <a:picLocks noChangeAspect="1"/>
          </p:cNvPicPr>
          <p:nvPr/>
        </p:nvPicPr>
        <p:blipFill>
          <a:blip r:embed="rId8"/>
          <a:stretch>
            <a:fillRect/>
          </a:stretch>
        </p:blipFill>
        <p:spPr>
          <a:xfrm>
            <a:off x="1045593" y="6266566"/>
            <a:ext cx="4150338" cy="644462"/>
          </a:xfrm>
          <a:prstGeom prst="rect">
            <a:avLst/>
          </a:prstGeom>
        </p:spPr>
      </p:pic>
      <p:pic>
        <p:nvPicPr>
          <p:cNvPr id="11" name="Picture 10"/>
          <p:cNvPicPr>
            <a:picLocks noChangeAspect="1"/>
          </p:cNvPicPr>
          <p:nvPr/>
        </p:nvPicPr>
        <p:blipFill>
          <a:blip r:embed="rId9"/>
          <a:stretch>
            <a:fillRect/>
          </a:stretch>
        </p:blipFill>
        <p:spPr>
          <a:xfrm>
            <a:off x="1401637" y="6982398"/>
            <a:ext cx="4191500" cy="1269572"/>
          </a:xfrm>
          <a:prstGeom prst="rect">
            <a:avLst/>
          </a:prstGeom>
        </p:spPr>
      </p:pic>
      <p:sp>
        <p:nvSpPr>
          <p:cNvPr id="12" name="Rectangle 11"/>
          <p:cNvSpPr/>
          <p:nvPr/>
        </p:nvSpPr>
        <p:spPr>
          <a:xfrm>
            <a:off x="1564094" y="7727200"/>
            <a:ext cx="3429000" cy="1954381"/>
          </a:xfrm>
          <a:prstGeom prst="rect">
            <a:avLst/>
          </a:prstGeom>
        </p:spPr>
        <p:txBody>
          <a:bodyPr>
            <a:spAutoFit/>
          </a:bodyPr>
          <a:lstStyle/>
          <a:p>
            <a:r>
              <a:rPr lang="zh-HK" altLang="en-US" sz="1100" dirty="0" smtClean="0"/>
              <a:t>Sub AddFive()</a:t>
            </a:r>
          </a:p>
          <a:p>
            <a:r>
              <a:rPr lang="zh-HK" altLang="en-US" sz="1100" dirty="0" smtClean="0"/>
              <a:t>Dim i As Integer, j As Integer</a:t>
            </a:r>
          </a:p>
          <a:p>
            <a:r>
              <a:rPr lang="zh-HK" altLang="en-US" sz="1100" dirty="0" smtClean="0"/>
              <a:t>Dim nr As Integer, nc As Integer</a:t>
            </a:r>
          </a:p>
          <a:p>
            <a:r>
              <a:rPr lang="zh-HK" altLang="en-US" sz="1100" dirty="0" smtClean="0"/>
              <a:t>nr = Selection.Rows.Count</a:t>
            </a:r>
          </a:p>
          <a:p>
            <a:r>
              <a:rPr lang="zh-HK" altLang="en-US" sz="1100" dirty="0" smtClean="0"/>
              <a:t>nc = Slection.Columns.Count</a:t>
            </a:r>
          </a:p>
          <a:p>
            <a:r>
              <a:rPr lang="zh-HK" altLang="en-US" sz="1100" dirty="0" smtClean="0"/>
              <a:t>For i = 1 To nr</a:t>
            </a:r>
          </a:p>
          <a:p>
            <a:r>
              <a:rPr lang="zh-HK" altLang="en-US" sz="1100" dirty="0" smtClean="0"/>
              <a:t>    For j = 1 To nc</a:t>
            </a:r>
          </a:p>
          <a:p>
            <a:r>
              <a:rPr lang="zh-HK" altLang="en-US" sz="1100" dirty="0" smtClean="0"/>
              <a:t>        ActiveCell.Offest(nr + i, j - 1) = Selection.Cells(i, j)</a:t>
            </a:r>
          </a:p>
          <a:p>
            <a:r>
              <a:rPr lang="zh-HK" altLang="en-US" sz="1100" dirty="0" smtClean="0"/>
              <a:t>    Next j</a:t>
            </a:r>
          </a:p>
          <a:p>
            <a:r>
              <a:rPr lang="zh-HK" altLang="en-US" sz="1100" dirty="0" smtClean="0"/>
              <a:t>Next i</a:t>
            </a:r>
          </a:p>
          <a:p>
            <a:r>
              <a:rPr lang="zh-HK" altLang="en-US" sz="1100" dirty="0" smtClean="0"/>
              <a:t>End Sub</a:t>
            </a:r>
            <a:endParaRPr lang="zh-HK" altLang="en-US" sz="1100" dirty="0"/>
          </a:p>
        </p:txBody>
      </p:sp>
      <p:sp>
        <p:nvSpPr>
          <p:cNvPr id="13" name="Rectangle 12"/>
          <p:cNvSpPr/>
          <p:nvPr/>
        </p:nvSpPr>
        <p:spPr>
          <a:xfrm>
            <a:off x="798652" y="6146157"/>
            <a:ext cx="5231757" cy="353542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410564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2096" y="0"/>
            <a:ext cx="4336444" cy="461665"/>
          </a:xfrm>
          <a:prstGeom prst="rect">
            <a:avLst/>
          </a:prstGeom>
        </p:spPr>
        <p:txBody>
          <a:bodyPr wrap="none">
            <a:spAutoFit/>
          </a:bodyPr>
          <a:lstStyle/>
          <a:p>
            <a:r>
              <a:rPr lang="en-US" altLang="zh-HK" sz="2400" b="1" u="sng" dirty="0">
                <a:latin typeface="OpenSans-Light"/>
              </a:rPr>
              <a:t>Importing data from .txt files</a:t>
            </a:r>
            <a:endParaRPr lang="en-US" altLang="zh-HK" sz="2400" b="1" i="0" u="sng" strike="noStrike" dirty="0">
              <a:effectLst/>
              <a:latin typeface="OpenSans-Light"/>
            </a:endParaRPr>
          </a:p>
        </p:txBody>
      </p:sp>
      <p:sp>
        <p:nvSpPr>
          <p:cNvPr id="3" name="Rectangle 2"/>
          <p:cNvSpPr/>
          <p:nvPr/>
        </p:nvSpPr>
        <p:spPr>
          <a:xfrm>
            <a:off x="306284" y="694709"/>
            <a:ext cx="6308067" cy="4524315"/>
          </a:xfrm>
          <a:prstGeom prst="rect">
            <a:avLst/>
          </a:prstGeom>
        </p:spPr>
        <p:txBody>
          <a:bodyPr wrap="square">
            <a:spAutoFit/>
          </a:bodyPr>
          <a:lstStyle/>
          <a:p>
            <a:r>
              <a:rPr lang="zh-HK" altLang="en-US" sz="1200" dirty="0">
                <a:solidFill>
                  <a:srgbClr val="00B050"/>
                </a:solidFill>
              </a:rPr>
              <a:t>'This Sub shows how to import .txt data already in coloumn format</a:t>
            </a:r>
          </a:p>
          <a:p>
            <a:r>
              <a:rPr lang="zh-HK" altLang="en-US" sz="1200" dirty="0"/>
              <a:t>Sub ImportText()</a:t>
            </a:r>
          </a:p>
          <a:p>
            <a:r>
              <a:rPr lang="zh-HK" altLang="en-US" sz="1200" dirty="0">
                <a:solidFill>
                  <a:srgbClr val="00B050"/>
                </a:solidFill>
              </a:rPr>
              <a:t>'FileName is the name of file the user navigate to</a:t>
            </a:r>
          </a:p>
          <a:p>
            <a:r>
              <a:rPr lang="zh-HK" altLang="en-US" sz="1200" dirty="0"/>
              <a:t>Dim FileName As String, s As String, nr As Integer, i As Integer</a:t>
            </a:r>
          </a:p>
          <a:p>
            <a:r>
              <a:rPr lang="zh-HK" altLang="en-US" sz="1200" dirty="0"/>
              <a:t>Dim tWB As Workbook, aWB As Workbook</a:t>
            </a:r>
          </a:p>
          <a:p>
            <a:r>
              <a:rPr lang="zh-HK" altLang="en-US" sz="1200" dirty="0"/>
              <a:t>Set tWB = ThisWorkbook</a:t>
            </a:r>
          </a:p>
          <a:p>
            <a:r>
              <a:rPr lang="zh-HK" altLang="en-US" sz="1200" dirty="0"/>
              <a:t>FileName = Application.GetSaveAsFilename(filefilter:="Text Files (*.txt), *.txt")</a:t>
            </a:r>
          </a:p>
          <a:p>
            <a:r>
              <a:rPr lang="zh-HK" altLang="en-US" sz="1200" dirty="0"/>
              <a:t>Workbooks.Open FileName</a:t>
            </a:r>
          </a:p>
          <a:p>
            <a:r>
              <a:rPr lang="zh-HK" altLang="en-US" sz="1200" dirty="0">
                <a:solidFill>
                  <a:srgbClr val="00B050"/>
                </a:solidFill>
              </a:rPr>
              <a:t>'The .txt data is first imported to an intermediate workbook called ActiveWorkbook</a:t>
            </a:r>
          </a:p>
          <a:p>
            <a:r>
              <a:rPr lang="zh-HK" altLang="en-US" sz="1200" dirty="0">
                <a:solidFill>
                  <a:srgbClr val="00B050"/>
                </a:solidFill>
              </a:rPr>
              <a:t>'and we extract data from this aWB into vector s(nr)</a:t>
            </a:r>
          </a:p>
          <a:p>
            <a:r>
              <a:rPr lang="zh-HK" altLang="en-US" sz="1200" dirty="0"/>
              <a:t>Set </a:t>
            </a:r>
            <a:r>
              <a:rPr lang="zh-HK" altLang="en-US" sz="1200" dirty="0" smtClean="0"/>
              <a:t>aWB </a:t>
            </a:r>
            <a:r>
              <a:rPr lang="zh-HK" altLang="en-US" sz="1200" dirty="0"/>
              <a:t>= ActiveWorkbook</a:t>
            </a:r>
          </a:p>
          <a:p>
            <a:r>
              <a:rPr lang="zh-HK" altLang="en-US" sz="1200" dirty="0">
                <a:solidFill>
                  <a:srgbClr val="00B050"/>
                </a:solidFill>
              </a:rPr>
              <a:t>'This is another way to count no of rows in column A</a:t>
            </a:r>
          </a:p>
          <a:p>
            <a:r>
              <a:rPr lang="zh-HK" altLang="en-US" sz="1200" dirty="0"/>
              <a:t>nr = WorksheetFucntion.CountA(Columns("A:A"))</a:t>
            </a:r>
          </a:p>
          <a:p>
            <a:r>
              <a:rPr lang="zh-HK" altLang="en-US" sz="1200" dirty="0"/>
              <a:t>ReDim s(nr) As String</a:t>
            </a:r>
          </a:p>
          <a:p>
            <a:r>
              <a:rPr lang="zh-HK" altLang="en-US" sz="1200" dirty="0">
                <a:solidFill>
                  <a:srgbClr val="00B050"/>
                </a:solidFill>
              </a:rPr>
              <a:t>'Extract data from this aWB into vector s(nr)</a:t>
            </a:r>
          </a:p>
          <a:p>
            <a:r>
              <a:rPr lang="zh-HK" altLang="en-US" sz="1200" dirty="0"/>
              <a:t>For i = 1 To nr</a:t>
            </a:r>
          </a:p>
          <a:p>
            <a:r>
              <a:rPr lang="zh-HK" altLang="en-US" sz="1200" dirty="0"/>
              <a:t>    s(i) = Range("A" &amp; i)</a:t>
            </a:r>
          </a:p>
          <a:p>
            <a:r>
              <a:rPr lang="zh-HK" altLang="en-US" sz="1200" dirty="0"/>
              <a:t>Next i</a:t>
            </a:r>
          </a:p>
          <a:p>
            <a:r>
              <a:rPr lang="zh-HK" altLang="en-US" sz="1200" dirty="0">
                <a:solidFill>
                  <a:srgbClr val="00B050"/>
                </a:solidFill>
              </a:rPr>
              <a:t>'Close the intermediate workbook</a:t>
            </a:r>
          </a:p>
          <a:p>
            <a:r>
              <a:rPr lang="zh-HK" altLang="en-US" sz="1200" dirty="0"/>
              <a:t>aWB.Close SaveChanges:=False</a:t>
            </a:r>
          </a:p>
          <a:p>
            <a:r>
              <a:rPr lang="zh-HK" altLang="en-US" sz="1200" dirty="0">
                <a:solidFill>
                  <a:srgbClr val="00B050"/>
                </a:solidFill>
              </a:rPr>
              <a:t>'Turn the current workbook back to active workbook</a:t>
            </a:r>
          </a:p>
          <a:p>
            <a:r>
              <a:rPr lang="zh-HK" altLang="en-US" sz="1200" dirty="0"/>
              <a:t>tWB.Active</a:t>
            </a:r>
          </a:p>
          <a:p>
            <a:r>
              <a:rPr lang="zh-HK" altLang="en-US" sz="1200" dirty="0"/>
              <a:t>Range("A1:A" &amp; nr) = WorksheetFunction.Transpose(s)</a:t>
            </a:r>
          </a:p>
          <a:p>
            <a:r>
              <a:rPr lang="zh-HK" altLang="en-US" sz="1200" dirty="0"/>
              <a:t>End Sub</a:t>
            </a:r>
          </a:p>
        </p:txBody>
      </p:sp>
      <p:pic>
        <p:nvPicPr>
          <p:cNvPr id="4" name="Picture 3"/>
          <p:cNvPicPr>
            <a:picLocks noChangeAspect="1"/>
          </p:cNvPicPr>
          <p:nvPr/>
        </p:nvPicPr>
        <p:blipFill>
          <a:blip r:embed="rId2"/>
          <a:stretch>
            <a:fillRect/>
          </a:stretch>
        </p:blipFill>
        <p:spPr>
          <a:xfrm>
            <a:off x="306284" y="5347855"/>
            <a:ext cx="925327" cy="1555172"/>
          </a:xfrm>
          <a:prstGeom prst="rect">
            <a:avLst/>
          </a:prstGeom>
        </p:spPr>
      </p:pic>
      <p:pic>
        <p:nvPicPr>
          <p:cNvPr id="5" name="Picture 4"/>
          <p:cNvPicPr>
            <a:picLocks noChangeAspect="1"/>
          </p:cNvPicPr>
          <p:nvPr/>
        </p:nvPicPr>
        <p:blipFill>
          <a:blip r:embed="rId3"/>
          <a:stretch>
            <a:fillRect/>
          </a:stretch>
        </p:blipFill>
        <p:spPr>
          <a:xfrm>
            <a:off x="1410172" y="5264294"/>
            <a:ext cx="944667" cy="1654319"/>
          </a:xfrm>
          <a:prstGeom prst="rect">
            <a:avLst/>
          </a:prstGeom>
        </p:spPr>
      </p:pic>
      <p:pic>
        <p:nvPicPr>
          <p:cNvPr id="6" name="Picture 5"/>
          <p:cNvPicPr>
            <a:picLocks noChangeAspect="1"/>
          </p:cNvPicPr>
          <p:nvPr/>
        </p:nvPicPr>
        <p:blipFill>
          <a:blip r:embed="rId4"/>
          <a:stretch>
            <a:fillRect/>
          </a:stretch>
        </p:blipFill>
        <p:spPr>
          <a:xfrm>
            <a:off x="2557790" y="5321010"/>
            <a:ext cx="2832438" cy="1540886"/>
          </a:xfrm>
          <a:prstGeom prst="rect">
            <a:avLst/>
          </a:prstGeom>
        </p:spPr>
      </p:pic>
      <p:pic>
        <p:nvPicPr>
          <p:cNvPr id="7" name="Picture 6"/>
          <p:cNvPicPr>
            <a:picLocks noChangeAspect="1"/>
          </p:cNvPicPr>
          <p:nvPr/>
        </p:nvPicPr>
        <p:blipFill>
          <a:blip r:embed="rId5"/>
          <a:stretch>
            <a:fillRect/>
          </a:stretch>
        </p:blipFill>
        <p:spPr>
          <a:xfrm>
            <a:off x="5585037" y="5184197"/>
            <a:ext cx="872876" cy="1734416"/>
          </a:xfrm>
          <a:prstGeom prst="rect">
            <a:avLst/>
          </a:prstGeom>
        </p:spPr>
      </p:pic>
      <p:sp>
        <p:nvSpPr>
          <p:cNvPr id="8" name="Rectangle 7"/>
          <p:cNvSpPr/>
          <p:nvPr/>
        </p:nvSpPr>
        <p:spPr>
          <a:xfrm>
            <a:off x="1569759" y="6903027"/>
            <a:ext cx="625492" cy="369332"/>
          </a:xfrm>
          <a:prstGeom prst="rect">
            <a:avLst/>
          </a:prstGeom>
        </p:spPr>
        <p:txBody>
          <a:bodyPr wrap="none">
            <a:spAutoFit/>
          </a:bodyPr>
          <a:lstStyle/>
          <a:p>
            <a:r>
              <a:rPr lang="zh-HK" altLang="en-US" dirty="0"/>
              <a:t>aWB</a:t>
            </a:r>
          </a:p>
        </p:txBody>
      </p:sp>
      <p:sp>
        <p:nvSpPr>
          <p:cNvPr id="9" name="Rectangle 8"/>
          <p:cNvSpPr/>
          <p:nvPr/>
        </p:nvSpPr>
        <p:spPr>
          <a:xfrm>
            <a:off x="5708729" y="6903027"/>
            <a:ext cx="591829" cy="369332"/>
          </a:xfrm>
          <a:prstGeom prst="rect">
            <a:avLst/>
          </a:prstGeom>
        </p:spPr>
        <p:txBody>
          <a:bodyPr wrap="none">
            <a:spAutoFit/>
          </a:bodyPr>
          <a:lstStyle/>
          <a:p>
            <a:r>
              <a:rPr lang="en-US" altLang="zh-HK" dirty="0" smtClean="0"/>
              <a:t>t</a:t>
            </a:r>
            <a:r>
              <a:rPr lang="zh-HK" altLang="en-US" dirty="0" smtClean="0"/>
              <a:t>WB</a:t>
            </a:r>
            <a:endParaRPr lang="zh-HK" altLang="en-US" dirty="0"/>
          </a:p>
        </p:txBody>
      </p:sp>
      <p:sp>
        <p:nvSpPr>
          <p:cNvPr id="10" name="Rectangle 9"/>
          <p:cNvSpPr/>
          <p:nvPr/>
        </p:nvSpPr>
        <p:spPr>
          <a:xfrm>
            <a:off x="155275" y="649439"/>
            <a:ext cx="6459076" cy="68210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319066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3525" y="4939769"/>
            <a:ext cx="2603229" cy="1111619"/>
          </a:xfrm>
          <a:prstGeom prst="rect">
            <a:avLst/>
          </a:prstGeom>
        </p:spPr>
      </p:pic>
      <p:pic>
        <p:nvPicPr>
          <p:cNvPr id="3" name="Picture 2"/>
          <p:cNvPicPr>
            <a:picLocks noChangeAspect="1"/>
          </p:cNvPicPr>
          <p:nvPr/>
        </p:nvPicPr>
        <p:blipFill>
          <a:blip r:embed="rId3"/>
          <a:stretch>
            <a:fillRect/>
          </a:stretch>
        </p:blipFill>
        <p:spPr>
          <a:xfrm>
            <a:off x="1673525" y="6441000"/>
            <a:ext cx="2722649" cy="1225192"/>
          </a:xfrm>
          <a:prstGeom prst="rect">
            <a:avLst/>
          </a:prstGeom>
        </p:spPr>
      </p:pic>
      <p:pic>
        <p:nvPicPr>
          <p:cNvPr id="4" name="Picture 3"/>
          <p:cNvPicPr>
            <a:picLocks noChangeAspect="1"/>
          </p:cNvPicPr>
          <p:nvPr/>
        </p:nvPicPr>
        <p:blipFill>
          <a:blip r:embed="rId4"/>
          <a:stretch>
            <a:fillRect/>
          </a:stretch>
        </p:blipFill>
        <p:spPr>
          <a:xfrm>
            <a:off x="1673525" y="8178371"/>
            <a:ext cx="3013248" cy="788413"/>
          </a:xfrm>
          <a:prstGeom prst="rect">
            <a:avLst/>
          </a:prstGeom>
        </p:spPr>
      </p:pic>
      <p:grpSp>
        <p:nvGrpSpPr>
          <p:cNvPr id="9" name="Group 8"/>
          <p:cNvGrpSpPr/>
          <p:nvPr/>
        </p:nvGrpSpPr>
        <p:grpSpPr>
          <a:xfrm>
            <a:off x="631559" y="363151"/>
            <a:ext cx="5507059" cy="4291343"/>
            <a:chOff x="4568225" y="1240855"/>
            <a:chExt cx="5507059" cy="4291343"/>
          </a:xfrm>
        </p:grpSpPr>
        <p:pic>
          <p:nvPicPr>
            <p:cNvPr id="5" name="Picture 4"/>
            <p:cNvPicPr>
              <a:picLocks noChangeAspect="1"/>
            </p:cNvPicPr>
            <p:nvPr/>
          </p:nvPicPr>
          <p:blipFill>
            <a:blip r:embed="rId5"/>
            <a:stretch>
              <a:fillRect/>
            </a:stretch>
          </p:blipFill>
          <p:spPr>
            <a:xfrm>
              <a:off x="4568225" y="1240855"/>
              <a:ext cx="5248275" cy="3076575"/>
            </a:xfrm>
            <a:prstGeom prst="rect">
              <a:avLst/>
            </a:prstGeom>
          </p:spPr>
        </p:pic>
        <p:pic>
          <p:nvPicPr>
            <p:cNvPr id="6" name="Picture 5"/>
            <p:cNvPicPr>
              <a:picLocks noChangeAspect="1"/>
            </p:cNvPicPr>
            <p:nvPr/>
          </p:nvPicPr>
          <p:blipFill>
            <a:blip r:embed="rId6"/>
            <a:stretch>
              <a:fillRect/>
            </a:stretch>
          </p:blipFill>
          <p:spPr>
            <a:xfrm>
              <a:off x="4588905" y="4693998"/>
              <a:ext cx="3152775" cy="838200"/>
            </a:xfrm>
            <a:prstGeom prst="rect">
              <a:avLst/>
            </a:prstGeom>
          </p:spPr>
        </p:pic>
        <p:pic>
          <p:nvPicPr>
            <p:cNvPr id="7" name="Picture 6"/>
            <p:cNvPicPr>
              <a:picLocks noChangeAspect="1"/>
            </p:cNvPicPr>
            <p:nvPr/>
          </p:nvPicPr>
          <p:blipFill>
            <a:blip r:embed="rId7"/>
            <a:stretch>
              <a:fillRect/>
            </a:stretch>
          </p:blipFill>
          <p:spPr>
            <a:xfrm>
              <a:off x="4951559" y="4263589"/>
              <a:ext cx="5123725" cy="464913"/>
            </a:xfrm>
            <a:prstGeom prst="rect">
              <a:avLst/>
            </a:prstGeom>
          </p:spPr>
        </p:pic>
        <p:pic>
          <p:nvPicPr>
            <p:cNvPr id="8" name="Picture 7"/>
            <p:cNvPicPr>
              <a:picLocks noChangeAspect="1"/>
            </p:cNvPicPr>
            <p:nvPr/>
          </p:nvPicPr>
          <p:blipFill>
            <a:blip r:embed="rId8"/>
            <a:stretch>
              <a:fillRect/>
            </a:stretch>
          </p:blipFill>
          <p:spPr>
            <a:xfrm>
              <a:off x="5014193" y="5048623"/>
              <a:ext cx="152380" cy="174955"/>
            </a:xfrm>
            <a:prstGeom prst="rect">
              <a:avLst/>
            </a:prstGeom>
          </p:spPr>
        </p:pic>
      </p:grpSp>
      <p:sp>
        <p:nvSpPr>
          <p:cNvPr id="10" name="Down Arrow 9"/>
          <p:cNvSpPr/>
          <p:nvPr/>
        </p:nvSpPr>
        <p:spPr>
          <a:xfrm>
            <a:off x="2812884" y="6061011"/>
            <a:ext cx="367265" cy="2965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1" name="Down Arrow 10"/>
          <p:cNvSpPr/>
          <p:nvPr/>
        </p:nvSpPr>
        <p:spPr>
          <a:xfrm>
            <a:off x="2791506" y="7739164"/>
            <a:ext cx="367265" cy="2965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Rectangle 11"/>
          <p:cNvSpPr/>
          <p:nvPr/>
        </p:nvSpPr>
        <p:spPr>
          <a:xfrm>
            <a:off x="362309" y="172528"/>
            <a:ext cx="6211019" cy="89542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144769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6046" y="0"/>
            <a:ext cx="6952890" cy="461665"/>
          </a:xfrm>
          <a:prstGeom prst="rect">
            <a:avLst/>
          </a:prstGeom>
        </p:spPr>
        <p:txBody>
          <a:bodyPr wrap="square">
            <a:spAutoFit/>
          </a:bodyPr>
          <a:lstStyle/>
          <a:p>
            <a:r>
              <a:rPr lang="en-US" altLang="zh-HK" sz="2400" b="1" u="sng" dirty="0">
                <a:latin typeface="OpenSans-Light"/>
              </a:rPr>
              <a:t>Importing data from tab-delimited .txt files</a:t>
            </a:r>
            <a:endParaRPr lang="zh-HK" altLang="en-US" sz="2400" b="1" u="sng" dirty="0"/>
          </a:p>
        </p:txBody>
      </p:sp>
      <p:pic>
        <p:nvPicPr>
          <p:cNvPr id="3" name="Picture 2"/>
          <p:cNvPicPr>
            <a:picLocks noChangeAspect="1"/>
          </p:cNvPicPr>
          <p:nvPr/>
        </p:nvPicPr>
        <p:blipFill>
          <a:blip r:embed="rId2"/>
          <a:stretch>
            <a:fillRect/>
          </a:stretch>
        </p:blipFill>
        <p:spPr>
          <a:xfrm>
            <a:off x="745375" y="676381"/>
            <a:ext cx="2895600" cy="1485900"/>
          </a:xfrm>
          <a:prstGeom prst="rect">
            <a:avLst/>
          </a:prstGeom>
        </p:spPr>
      </p:pic>
      <p:sp>
        <p:nvSpPr>
          <p:cNvPr id="4" name="TextBox 3"/>
          <p:cNvSpPr txBox="1"/>
          <p:nvPr/>
        </p:nvSpPr>
        <p:spPr>
          <a:xfrm>
            <a:off x="3649052" y="1265443"/>
            <a:ext cx="2645981" cy="307777"/>
          </a:xfrm>
          <a:prstGeom prst="rect">
            <a:avLst/>
          </a:prstGeom>
          <a:noFill/>
        </p:spPr>
        <p:txBody>
          <a:bodyPr wrap="none" rtlCol="0">
            <a:spAutoFit/>
          </a:bodyPr>
          <a:lstStyle/>
          <a:p>
            <a:r>
              <a:rPr lang="en-US" altLang="zh-HK" sz="1400" dirty="0" smtClean="0">
                <a:solidFill>
                  <a:srgbClr val="FF0000"/>
                </a:solidFill>
              </a:rPr>
              <a:t>There is a tab separating this data</a:t>
            </a:r>
            <a:endParaRPr lang="zh-HK" altLang="en-US" sz="1400" dirty="0">
              <a:solidFill>
                <a:srgbClr val="FF0000"/>
              </a:solidFill>
            </a:endParaRPr>
          </a:p>
        </p:txBody>
      </p:sp>
      <p:sp>
        <p:nvSpPr>
          <p:cNvPr id="5" name="Rectangle 4"/>
          <p:cNvSpPr/>
          <p:nvPr/>
        </p:nvSpPr>
        <p:spPr>
          <a:xfrm>
            <a:off x="409662" y="2376998"/>
            <a:ext cx="5885371" cy="4832092"/>
          </a:xfrm>
          <a:prstGeom prst="rect">
            <a:avLst/>
          </a:prstGeom>
        </p:spPr>
        <p:txBody>
          <a:bodyPr wrap="square">
            <a:spAutoFit/>
          </a:bodyPr>
          <a:lstStyle/>
          <a:p>
            <a:r>
              <a:rPr lang="en-US" altLang="zh-HK" sz="1100" dirty="0">
                <a:solidFill>
                  <a:srgbClr val="00B050"/>
                </a:solidFill>
              </a:rPr>
              <a:t>'This Sub shows how to import Tab Delimited .txt data</a:t>
            </a:r>
            <a:r>
              <a:rPr lang="zh-HK" altLang="en-US" sz="1100" dirty="0" smtClean="0">
                <a:solidFill>
                  <a:srgbClr val="00B050"/>
                </a:solidFill>
              </a:rPr>
              <a:t>Sub </a:t>
            </a:r>
            <a:r>
              <a:rPr lang="zh-HK" altLang="en-US" sz="1100" dirty="0">
                <a:solidFill>
                  <a:srgbClr val="00B050"/>
                </a:solidFill>
              </a:rPr>
              <a:t>ImportTextTabDelimited()</a:t>
            </a:r>
          </a:p>
          <a:p>
            <a:r>
              <a:rPr lang="en-US" altLang="zh-HK" sz="1100" dirty="0"/>
              <a:t>Sub </a:t>
            </a:r>
            <a:r>
              <a:rPr lang="en-US" altLang="zh-HK" sz="1100" dirty="0" err="1"/>
              <a:t>ImportTextTabDelimited</a:t>
            </a:r>
            <a:r>
              <a:rPr lang="en-US" altLang="zh-HK" sz="1100" dirty="0"/>
              <a:t>()</a:t>
            </a:r>
          </a:p>
          <a:p>
            <a:r>
              <a:rPr lang="zh-HK" altLang="en-US" sz="1100" dirty="0" smtClean="0">
                <a:solidFill>
                  <a:srgbClr val="00B050"/>
                </a:solidFill>
              </a:rPr>
              <a:t>'FileName </a:t>
            </a:r>
            <a:r>
              <a:rPr lang="zh-HK" altLang="en-US" sz="1100" dirty="0">
                <a:solidFill>
                  <a:srgbClr val="00B050"/>
                </a:solidFill>
              </a:rPr>
              <a:t>is the name of file the user navigate to</a:t>
            </a:r>
          </a:p>
          <a:p>
            <a:r>
              <a:rPr lang="zh-HK" altLang="en-US" sz="1100" dirty="0"/>
              <a:t>Dim FileName As String, s(6, 2) As Variant</a:t>
            </a:r>
          </a:p>
          <a:p>
            <a:r>
              <a:rPr lang="zh-HK" altLang="en-US" sz="1100" dirty="0"/>
              <a:t>Dim nr As Integer, nc As Integer, i As Integer, j As Integer</a:t>
            </a:r>
          </a:p>
          <a:p>
            <a:r>
              <a:rPr lang="zh-HK" altLang="en-US" sz="1100" dirty="0"/>
              <a:t>Dim tWB As Workbook, aWB As Workbook</a:t>
            </a:r>
          </a:p>
          <a:p>
            <a:r>
              <a:rPr lang="zh-HK" altLang="en-US" sz="1100" dirty="0"/>
              <a:t>Set tWB = ThisWorkbook</a:t>
            </a:r>
          </a:p>
          <a:p>
            <a:r>
              <a:rPr lang="zh-HK" altLang="en-US" sz="1100" dirty="0"/>
              <a:t>FileName = Application.GetSaveAsFilename(filefilter:="Text Files (*.txt), *.txt")</a:t>
            </a:r>
          </a:p>
          <a:p>
            <a:r>
              <a:rPr lang="zh-HK" altLang="en-US" sz="1100" dirty="0"/>
              <a:t>Workbooks.Open FileName</a:t>
            </a:r>
          </a:p>
          <a:p>
            <a:r>
              <a:rPr lang="zh-HK" altLang="en-US" sz="1100" dirty="0">
                <a:solidFill>
                  <a:srgbClr val="00B050"/>
                </a:solidFill>
              </a:rPr>
              <a:t>'The .txt data is first imported to an intermediate workbook called ActiveWorkbook</a:t>
            </a:r>
          </a:p>
          <a:p>
            <a:r>
              <a:rPr lang="zh-HK" altLang="en-US" sz="1100" dirty="0">
                <a:solidFill>
                  <a:srgbClr val="00B050"/>
                </a:solidFill>
              </a:rPr>
              <a:t>'and we extract data from this aWB into vector s(nr)</a:t>
            </a:r>
          </a:p>
          <a:p>
            <a:r>
              <a:rPr lang="zh-HK" altLang="en-US" sz="1100" dirty="0"/>
              <a:t>Set aWB = ActiveWorkbook</a:t>
            </a:r>
          </a:p>
          <a:p>
            <a:r>
              <a:rPr lang="zh-HK" altLang="en-US" sz="1100" dirty="0">
                <a:solidFill>
                  <a:srgbClr val="00B050"/>
                </a:solidFill>
              </a:rPr>
              <a:t>'From .txt. file we know the nr and nc</a:t>
            </a:r>
          </a:p>
          <a:p>
            <a:r>
              <a:rPr lang="zh-HK" altLang="en-US" sz="1100" dirty="0"/>
              <a:t>nr = 6</a:t>
            </a:r>
          </a:p>
          <a:p>
            <a:r>
              <a:rPr lang="zh-HK" altLang="en-US" sz="1100" dirty="0"/>
              <a:t>nc = 2</a:t>
            </a:r>
          </a:p>
          <a:p>
            <a:r>
              <a:rPr lang="zh-HK" altLang="en-US" sz="1100" dirty="0">
                <a:solidFill>
                  <a:srgbClr val="00B050"/>
                </a:solidFill>
              </a:rPr>
              <a:t>'Extract data from this aWB into vector s(nr)</a:t>
            </a:r>
          </a:p>
          <a:p>
            <a:r>
              <a:rPr lang="zh-HK" altLang="en-US" sz="1100" dirty="0"/>
              <a:t>For i = 1 To nr</a:t>
            </a:r>
          </a:p>
          <a:p>
            <a:r>
              <a:rPr lang="zh-HK" altLang="en-US" sz="1100" dirty="0"/>
              <a:t>    For j = 1 To nc</a:t>
            </a:r>
          </a:p>
          <a:p>
            <a:r>
              <a:rPr lang="zh-HK" altLang="en-US" sz="1100" dirty="0"/>
              <a:t>        s(i, 1) = Range("A" &amp; i)</a:t>
            </a:r>
          </a:p>
          <a:p>
            <a:r>
              <a:rPr lang="zh-HK" altLang="en-US" sz="1100" dirty="0"/>
              <a:t>        s(i, 2) = Range("B" &amp; i)</a:t>
            </a:r>
          </a:p>
          <a:p>
            <a:r>
              <a:rPr lang="zh-HK" altLang="en-US" sz="1100" dirty="0"/>
              <a:t>    Next j</a:t>
            </a:r>
          </a:p>
          <a:p>
            <a:r>
              <a:rPr lang="zh-HK" altLang="en-US" sz="1100" dirty="0"/>
              <a:t>Next i</a:t>
            </a:r>
          </a:p>
          <a:p>
            <a:r>
              <a:rPr lang="zh-HK" altLang="en-US" sz="1100" dirty="0">
                <a:solidFill>
                  <a:srgbClr val="00B050"/>
                </a:solidFill>
              </a:rPr>
              <a:t>'Close the intermediate workbook</a:t>
            </a:r>
          </a:p>
          <a:p>
            <a:r>
              <a:rPr lang="zh-HK" altLang="en-US" sz="1100" dirty="0"/>
              <a:t>aWB.Close SaveChanges:=False</a:t>
            </a:r>
          </a:p>
          <a:p>
            <a:r>
              <a:rPr lang="zh-HK" altLang="en-US" sz="1100" dirty="0">
                <a:solidFill>
                  <a:srgbClr val="00B050"/>
                </a:solidFill>
              </a:rPr>
              <a:t>'Turn the current workbook back to active workbook</a:t>
            </a:r>
          </a:p>
          <a:p>
            <a:r>
              <a:rPr lang="zh-HK" altLang="en-US" sz="1100" dirty="0"/>
              <a:t>tWB.Active</a:t>
            </a:r>
          </a:p>
          <a:p>
            <a:r>
              <a:rPr lang="zh-HK" altLang="en-US" sz="1100" dirty="0"/>
              <a:t>Range("A1:B6") = s</a:t>
            </a:r>
          </a:p>
          <a:p>
            <a:r>
              <a:rPr lang="zh-HK" altLang="en-US" sz="1100" dirty="0"/>
              <a:t>End Sub</a:t>
            </a:r>
          </a:p>
        </p:txBody>
      </p:sp>
      <p:pic>
        <p:nvPicPr>
          <p:cNvPr id="6" name="Picture 5"/>
          <p:cNvPicPr>
            <a:picLocks noChangeAspect="1"/>
          </p:cNvPicPr>
          <p:nvPr/>
        </p:nvPicPr>
        <p:blipFill>
          <a:blip r:embed="rId3"/>
          <a:stretch>
            <a:fillRect/>
          </a:stretch>
        </p:blipFill>
        <p:spPr>
          <a:xfrm>
            <a:off x="454952" y="7350035"/>
            <a:ext cx="1953164" cy="970554"/>
          </a:xfrm>
          <a:prstGeom prst="rect">
            <a:avLst/>
          </a:prstGeom>
        </p:spPr>
      </p:pic>
      <p:pic>
        <p:nvPicPr>
          <p:cNvPr id="7" name="Picture 6"/>
          <p:cNvPicPr>
            <a:picLocks noChangeAspect="1"/>
          </p:cNvPicPr>
          <p:nvPr/>
        </p:nvPicPr>
        <p:blipFill>
          <a:blip r:embed="rId4"/>
          <a:stretch>
            <a:fillRect/>
          </a:stretch>
        </p:blipFill>
        <p:spPr>
          <a:xfrm>
            <a:off x="2594302" y="7260734"/>
            <a:ext cx="1785668" cy="1008287"/>
          </a:xfrm>
          <a:prstGeom prst="rect">
            <a:avLst/>
          </a:prstGeom>
        </p:spPr>
      </p:pic>
      <p:sp>
        <p:nvSpPr>
          <p:cNvPr id="8" name="Rectangle 7"/>
          <p:cNvSpPr/>
          <p:nvPr/>
        </p:nvSpPr>
        <p:spPr>
          <a:xfrm>
            <a:off x="317802" y="560717"/>
            <a:ext cx="6182389" cy="79869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518733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85499" y="7198881"/>
            <a:ext cx="1042047" cy="2383348"/>
          </a:xfrm>
          <a:prstGeom prst="rect">
            <a:avLst/>
          </a:prstGeom>
        </p:spPr>
      </p:pic>
      <p:sp>
        <p:nvSpPr>
          <p:cNvPr id="3" name="Rectangle 2"/>
          <p:cNvSpPr/>
          <p:nvPr/>
        </p:nvSpPr>
        <p:spPr>
          <a:xfrm>
            <a:off x="508670" y="825328"/>
            <a:ext cx="5575852" cy="5324535"/>
          </a:xfrm>
          <a:prstGeom prst="rect">
            <a:avLst/>
          </a:prstGeom>
        </p:spPr>
        <p:txBody>
          <a:bodyPr wrap="square">
            <a:spAutoFit/>
          </a:bodyPr>
          <a:lstStyle/>
          <a:p>
            <a:r>
              <a:rPr lang="zh-HK" altLang="en-US" sz="1000" dirty="0"/>
              <a:t>Option Explicit</a:t>
            </a:r>
          </a:p>
          <a:p>
            <a:r>
              <a:rPr lang="zh-HK" altLang="en-US" sz="1000" dirty="0"/>
              <a:t>Option Base 1</a:t>
            </a:r>
          </a:p>
          <a:p>
            <a:endParaRPr lang="zh-HK" altLang="en-US" sz="1000" dirty="0"/>
          </a:p>
          <a:p>
            <a:r>
              <a:rPr lang="zh-HK" altLang="en-US" sz="1000" dirty="0"/>
              <a:t>Sub MorseCoder()</a:t>
            </a:r>
          </a:p>
          <a:p>
            <a:r>
              <a:rPr lang="zh-HK" altLang="en-US" sz="1000" dirty="0"/>
              <a:t>Dim L As Integer, i As Integer, j As Integer, wrd As String</a:t>
            </a:r>
          </a:p>
          <a:p>
            <a:r>
              <a:rPr lang="zh-HK" altLang="en-US" sz="1000" dirty="0"/>
              <a:t>Dim Letters() As String, coded() As String, SaveFile As String</a:t>
            </a:r>
          </a:p>
          <a:p>
            <a:r>
              <a:rPr lang="zh-HK" altLang="en-US" sz="1000" dirty="0"/>
              <a:t>wrd = UCase(Range("E7"))</a:t>
            </a:r>
          </a:p>
          <a:p>
            <a:r>
              <a:rPr lang="zh-HK" altLang="en-US" sz="1000" dirty="0"/>
              <a:t>L = Len(wrd)</a:t>
            </a:r>
          </a:p>
          <a:p>
            <a:r>
              <a:rPr lang="zh-HK" altLang="en-US" sz="1000" dirty="0"/>
              <a:t>ReDim Letters(L) As String</a:t>
            </a:r>
          </a:p>
          <a:p>
            <a:r>
              <a:rPr lang="zh-HK" altLang="en-US" sz="1000" dirty="0"/>
              <a:t>ReDim coded(L) As String</a:t>
            </a:r>
          </a:p>
          <a:p>
            <a:r>
              <a:rPr lang="zh-HK" altLang="en-US" sz="1000" dirty="0"/>
              <a:t>For i = 1 To L</a:t>
            </a:r>
          </a:p>
          <a:p>
            <a:r>
              <a:rPr lang="zh-HK" altLang="en-US" sz="1000" dirty="0"/>
              <a:t>    Letters(i) = Mid(wrd, i, 1) 'Assign letters in wrd to vector L</a:t>
            </a:r>
          </a:p>
          <a:p>
            <a:r>
              <a:rPr lang="zh-HK" altLang="en-US" sz="1000" dirty="0"/>
              <a:t>    For j = 1 To 36 'now we match the letters with morse code</a:t>
            </a:r>
          </a:p>
          <a:p>
            <a:r>
              <a:rPr lang="zh-HK" altLang="en-US" sz="1000" dirty="0"/>
              <a:t>        If Letters(i) = Range("A1:A36").Cells(j, 1).Text Then</a:t>
            </a:r>
          </a:p>
          <a:p>
            <a:r>
              <a:rPr lang="zh-HK" altLang="en-US" sz="1000" dirty="0"/>
              <a:t>            coded(i) = Range("B1:B36").Cells(j, 1).Text</a:t>
            </a:r>
          </a:p>
          <a:p>
            <a:r>
              <a:rPr lang="zh-HK" altLang="en-US" sz="1000" dirty="0"/>
              <a:t>            Exit For 'Once match is found, we can exit For Loop</a:t>
            </a:r>
          </a:p>
          <a:p>
            <a:r>
              <a:rPr lang="zh-HK" altLang="en-US" sz="1000" dirty="0"/>
              <a:t>        End If</a:t>
            </a:r>
          </a:p>
          <a:p>
            <a:r>
              <a:rPr lang="zh-HK" altLang="en-US" sz="1000" dirty="0"/>
              <a:t>    Next j</a:t>
            </a:r>
          </a:p>
          <a:p>
            <a:r>
              <a:rPr lang="zh-HK" altLang="en-US" sz="1000" dirty="0">
                <a:solidFill>
                  <a:srgbClr val="00B050"/>
                </a:solidFill>
              </a:rPr>
              <a:t>    'at the same time, place element of coded next to E7</a:t>
            </a:r>
          </a:p>
          <a:p>
            <a:r>
              <a:rPr lang="zh-HK" altLang="en-US" sz="1000" dirty="0"/>
              <a:t>    Range("E7").Offset(i - 1, 1) = coded(i)</a:t>
            </a:r>
          </a:p>
          <a:p>
            <a:r>
              <a:rPr lang="zh-HK" altLang="en-US" sz="1000" dirty="0"/>
              <a:t>Next i</a:t>
            </a:r>
          </a:p>
          <a:p>
            <a:r>
              <a:rPr lang="zh-HK" altLang="en-US" sz="1000" dirty="0">
                <a:solidFill>
                  <a:srgbClr val="00B050"/>
                </a:solidFill>
              </a:rPr>
              <a:t>'Now we save the morese code into a .txt file</a:t>
            </a:r>
          </a:p>
          <a:p>
            <a:r>
              <a:rPr lang="zh-HK" altLang="en-US" sz="1000" dirty="0"/>
              <a:t>SaveFile = Application.GetSaveAsFilename(filefilter:="Text Files (*.txt), *.txt")</a:t>
            </a:r>
          </a:p>
          <a:p>
            <a:r>
              <a:rPr lang="zh-HK" altLang="en-US" sz="1000" dirty="0"/>
              <a:t>Open SaveFile For Output As #1</a:t>
            </a:r>
          </a:p>
          <a:p>
            <a:r>
              <a:rPr lang="zh-HK" altLang="en-US" sz="1000" dirty="0"/>
              <a:t>For i = 1 To L</a:t>
            </a:r>
          </a:p>
          <a:p>
            <a:r>
              <a:rPr lang="zh-HK" altLang="en-US" sz="1000" dirty="0"/>
              <a:t>    Write #1, coded(i)</a:t>
            </a:r>
          </a:p>
          <a:p>
            <a:r>
              <a:rPr lang="zh-HK" altLang="en-US" sz="1000" dirty="0"/>
              <a:t>Next i</a:t>
            </a:r>
          </a:p>
          <a:p>
            <a:r>
              <a:rPr lang="zh-HK" altLang="en-US" sz="1000" dirty="0"/>
              <a:t>Close #1</a:t>
            </a:r>
          </a:p>
          <a:p>
            <a:r>
              <a:rPr lang="zh-HK" altLang="en-US" sz="1000" dirty="0"/>
              <a:t>End Sub</a:t>
            </a:r>
          </a:p>
          <a:p>
            <a:r>
              <a:rPr lang="en-US" altLang="zh-HK" sz="1000" dirty="0" smtClean="0">
                <a:solidFill>
                  <a:srgbClr val="00B050"/>
                </a:solidFill>
              </a:rPr>
              <a:t>‘Put a reset button to clear </a:t>
            </a:r>
            <a:r>
              <a:rPr lang="en-US" altLang="zh-HK" sz="1000" dirty="0">
                <a:solidFill>
                  <a:srgbClr val="00B050"/>
                </a:solidFill>
              </a:rPr>
              <a:t>M</a:t>
            </a:r>
            <a:r>
              <a:rPr lang="en-US" altLang="zh-HK" sz="1000" dirty="0" smtClean="0">
                <a:solidFill>
                  <a:srgbClr val="00B050"/>
                </a:solidFill>
              </a:rPr>
              <a:t>orse code in column F</a:t>
            </a:r>
            <a:endParaRPr lang="zh-HK" altLang="en-US" sz="1000" dirty="0">
              <a:solidFill>
                <a:srgbClr val="00B050"/>
              </a:solidFill>
            </a:endParaRPr>
          </a:p>
          <a:p>
            <a:r>
              <a:rPr lang="zh-HK" altLang="en-US" sz="1000" dirty="0" smtClean="0"/>
              <a:t>Sub </a:t>
            </a:r>
            <a:r>
              <a:rPr lang="zh-HK" altLang="en-US" sz="1000" dirty="0"/>
              <a:t>Reset()</a:t>
            </a:r>
          </a:p>
          <a:p>
            <a:r>
              <a:rPr lang="zh-HK" altLang="en-US" sz="1000" dirty="0"/>
              <a:t>Columns("F:F").Clear</a:t>
            </a:r>
          </a:p>
          <a:p>
            <a:r>
              <a:rPr lang="zh-HK" altLang="en-US" sz="1000" dirty="0"/>
              <a:t>End Sub</a:t>
            </a:r>
          </a:p>
        </p:txBody>
      </p:sp>
      <p:pic>
        <p:nvPicPr>
          <p:cNvPr id="4" name="Picture 3"/>
          <p:cNvPicPr>
            <a:picLocks noChangeAspect="1"/>
          </p:cNvPicPr>
          <p:nvPr/>
        </p:nvPicPr>
        <p:blipFill>
          <a:blip r:embed="rId3"/>
          <a:stretch>
            <a:fillRect/>
          </a:stretch>
        </p:blipFill>
        <p:spPr>
          <a:xfrm>
            <a:off x="338138" y="5936580"/>
            <a:ext cx="3661417" cy="3113119"/>
          </a:xfrm>
          <a:prstGeom prst="rect">
            <a:avLst/>
          </a:prstGeom>
        </p:spPr>
      </p:pic>
      <p:pic>
        <p:nvPicPr>
          <p:cNvPr id="5" name="Picture 4"/>
          <p:cNvPicPr>
            <a:picLocks noChangeAspect="1"/>
          </p:cNvPicPr>
          <p:nvPr/>
        </p:nvPicPr>
        <p:blipFill>
          <a:blip r:embed="rId4"/>
          <a:stretch>
            <a:fillRect/>
          </a:stretch>
        </p:blipFill>
        <p:spPr>
          <a:xfrm>
            <a:off x="4527296" y="5107827"/>
            <a:ext cx="2035751" cy="1567111"/>
          </a:xfrm>
          <a:prstGeom prst="rect">
            <a:avLst/>
          </a:prstGeom>
        </p:spPr>
      </p:pic>
      <p:sp>
        <p:nvSpPr>
          <p:cNvPr id="6" name="Down Arrow 5"/>
          <p:cNvSpPr/>
          <p:nvPr/>
        </p:nvSpPr>
        <p:spPr>
          <a:xfrm rot="14329490">
            <a:off x="4108678" y="5596612"/>
            <a:ext cx="303025" cy="4259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 name="Down Arrow 6"/>
          <p:cNvSpPr/>
          <p:nvPr/>
        </p:nvSpPr>
        <p:spPr>
          <a:xfrm>
            <a:off x="5433198" y="6779046"/>
            <a:ext cx="303025" cy="2234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 name="Rectangle 7"/>
          <p:cNvSpPr/>
          <p:nvPr/>
        </p:nvSpPr>
        <p:spPr>
          <a:xfrm>
            <a:off x="205402" y="825328"/>
            <a:ext cx="6484765" cy="89188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 name="Rectangle 8"/>
          <p:cNvSpPr/>
          <p:nvPr/>
        </p:nvSpPr>
        <p:spPr>
          <a:xfrm>
            <a:off x="-28661" y="0"/>
            <a:ext cx="6952890" cy="830997"/>
          </a:xfrm>
          <a:prstGeom prst="rect">
            <a:avLst/>
          </a:prstGeom>
        </p:spPr>
        <p:txBody>
          <a:bodyPr wrap="square">
            <a:spAutoFit/>
          </a:bodyPr>
          <a:lstStyle/>
          <a:p>
            <a:pPr algn="ctr"/>
            <a:r>
              <a:rPr lang="en-US" altLang="zh-HK" sz="2400" b="1" u="sng" dirty="0" smtClean="0">
                <a:latin typeface="OpenSans-Light"/>
              </a:rPr>
              <a:t>Translate Letters into Morse Code and save in .txt file</a:t>
            </a:r>
            <a:endParaRPr lang="zh-HK" altLang="en-US" sz="2400" b="1" u="sng" dirty="0"/>
          </a:p>
        </p:txBody>
      </p:sp>
    </p:spTree>
    <p:extLst>
      <p:ext uri="{BB962C8B-B14F-4D97-AF65-F5344CB8AC3E}">
        <p14:creationId xmlns:p14="http://schemas.microsoft.com/office/powerpoint/2010/main" val="3309501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661" y="0"/>
            <a:ext cx="6952890" cy="461665"/>
          </a:xfrm>
          <a:prstGeom prst="rect">
            <a:avLst/>
          </a:prstGeom>
        </p:spPr>
        <p:txBody>
          <a:bodyPr wrap="square">
            <a:spAutoFit/>
          </a:bodyPr>
          <a:lstStyle/>
          <a:p>
            <a:pPr algn="ctr"/>
            <a:r>
              <a:rPr lang="en-US" altLang="zh-HK" sz="2400" b="1" u="sng" dirty="0" smtClean="0">
                <a:latin typeface="OpenSans-Light"/>
              </a:rPr>
              <a:t>Translate Morse Code into Letters</a:t>
            </a:r>
            <a:endParaRPr lang="zh-HK" altLang="en-US" sz="2400" b="1" u="sng" dirty="0"/>
          </a:p>
        </p:txBody>
      </p:sp>
      <p:sp>
        <p:nvSpPr>
          <p:cNvPr id="2" name="Rectangle 1"/>
          <p:cNvSpPr/>
          <p:nvPr/>
        </p:nvSpPr>
        <p:spPr>
          <a:xfrm>
            <a:off x="618134" y="461665"/>
            <a:ext cx="6117534" cy="5678478"/>
          </a:xfrm>
          <a:prstGeom prst="rect">
            <a:avLst/>
          </a:prstGeom>
        </p:spPr>
        <p:txBody>
          <a:bodyPr wrap="square">
            <a:spAutoFit/>
          </a:bodyPr>
          <a:lstStyle/>
          <a:p>
            <a:r>
              <a:rPr lang="en-US" altLang="zh-HK" sz="1100" dirty="0" smtClean="0"/>
              <a:t>Option Base 1</a:t>
            </a:r>
          </a:p>
          <a:p>
            <a:endParaRPr lang="en-US" altLang="zh-HK" sz="1100" dirty="0" smtClean="0"/>
          </a:p>
          <a:p>
            <a:r>
              <a:rPr lang="zh-HK" altLang="en-US" sz="1100" dirty="0" smtClean="0"/>
              <a:t>Sub </a:t>
            </a:r>
            <a:r>
              <a:rPr lang="zh-HK" altLang="en-US" sz="1100" dirty="0"/>
              <a:t>MorseDecoder()</a:t>
            </a:r>
          </a:p>
          <a:p>
            <a:r>
              <a:rPr lang="zh-HK" altLang="en-US" sz="1100" dirty="0"/>
              <a:t>Dim FileName As String, aWB As Workbook, tWB As Workbook</a:t>
            </a:r>
          </a:p>
          <a:p>
            <a:r>
              <a:rPr lang="zh-HK" altLang="en-US" sz="1100" dirty="0"/>
              <a:t>Dim nr As Integer, i As Integer, j As Integer</a:t>
            </a:r>
          </a:p>
          <a:p>
            <a:r>
              <a:rPr lang="zh-HK" altLang="en-US" sz="1100" dirty="0"/>
              <a:t>Dim coded() As String, Letters() As String, word As String</a:t>
            </a:r>
          </a:p>
          <a:p>
            <a:r>
              <a:rPr lang="zh-HK" altLang="en-US" sz="1100" dirty="0"/>
              <a:t>FileName = Application.GetOpenFilename(filefilter:="Text Files (*.txt), *.txt")</a:t>
            </a:r>
          </a:p>
          <a:p>
            <a:r>
              <a:rPr lang="zh-HK" altLang="en-US" sz="1100" dirty="0"/>
              <a:t>Workbooks.Open FileName</a:t>
            </a:r>
          </a:p>
          <a:p>
            <a:r>
              <a:rPr lang="zh-HK" altLang="en-US" sz="1100" dirty="0">
                <a:solidFill>
                  <a:srgbClr val="00B050"/>
                </a:solidFill>
              </a:rPr>
              <a:t>'Now the txt file has been imported as an excel file</a:t>
            </a:r>
          </a:p>
          <a:p>
            <a:r>
              <a:rPr lang="zh-HK" altLang="en-US" sz="1100" dirty="0"/>
              <a:t>Set aWB = ActiveWorkbook</a:t>
            </a:r>
          </a:p>
          <a:p>
            <a:r>
              <a:rPr lang="zh-HK" altLang="en-US" sz="1100" dirty="0"/>
              <a:t>Range("A1").Select</a:t>
            </a:r>
          </a:p>
          <a:p>
            <a:r>
              <a:rPr lang="zh-HK" altLang="en-US" sz="1100" dirty="0"/>
              <a:t>nr = WorksheetFunction.CountA(Columns("A:A"))</a:t>
            </a:r>
          </a:p>
          <a:p>
            <a:r>
              <a:rPr lang="zh-HK" altLang="en-US" sz="1100" dirty="0"/>
              <a:t>ReDim coded(nr) As String, Letters(nr) As String</a:t>
            </a:r>
          </a:p>
          <a:p>
            <a:r>
              <a:rPr lang="zh-HK" altLang="en-US" sz="1100" dirty="0"/>
              <a:t>For i = 1 To nr</a:t>
            </a:r>
          </a:p>
          <a:p>
            <a:r>
              <a:rPr lang="zh-HK" altLang="en-US" sz="1100" dirty="0"/>
              <a:t>    coded(i) = Range("A1:A" &amp; nr).Cells(i, 1)</a:t>
            </a:r>
          </a:p>
          <a:p>
            <a:r>
              <a:rPr lang="zh-HK" altLang="en-US" sz="1100" dirty="0"/>
              <a:t>Next i</a:t>
            </a:r>
          </a:p>
          <a:p>
            <a:r>
              <a:rPr lang="zh-HK" altLang="en-US" sz="1100" dirty="0">
                <a:solidFill>
                  <a:srgbClr val="00B050"/>
                </a:solidFill>
              </a:rPr>
              <a:t>'Now we have successfully transferred the Morse code from aWB's column A</a:t>
            </a:r>
          </a:p>
          <a:p>
            <a:r>
              <a:rPr lang="zh-HK" altLang="en-US" sz="1100" dirty="0">
                <a:solidFill>
                  <a:srgbClr val="00B050"/>
                </a:solidFill>
              </a:rPr>
              <a:t>'into the coded vector, so we need to close the ActiveWOrkbook</a:t>
            </a:r>
          </a:p>
          <a:p>
            <a:r>
              <a:rPr lang="zh-HK" altLang="en-US" sz="1100" dirty="0"/>
              <a:t>aWB.Close SaveChanges:=False</a:t>
            </a:r>
          </a:p>
          <a:p>
            <a:r>
              <a:rPr lang="zh-HK" altLang="en-US" sz="1100" dirty="0">
                <a:solidFill>
                  <a:srgbClr val="00B050"/>
                </a:solidFill>
              </a:rPr>
              <a:t>'Now we need to convert each element of coded vector back into letters</a:t>
            </a:r>
          </a:p>
          <a:p>
            <a:r>
              <a:rPr lang="zh-HK" altLang="en-US" sz="1100" dirty="0"/>
              <a:t>For i = 1 To nr</a:t>
            </a:r>
          </a:p>
          <a:p>
            <a:r>
              <a:rPr lang="zh-HK" altLang="en-US" sz="1100" dirty="0"/>
              <a:t>    For j = 1 To 36</a:t>
            </a:r>
          </a:p>
          <a:p>
            <a:r>
              <a:rPr lang="zh-HK" altLang="en-US" sz="1100" dirty="0"/>
              <a:t>        If coded(i) = Range("B1:B36").Cells(j, 1).Text Then</a:t>
            </a:r>
          </a:p>
          <a:p>
            <a:r>
              <a:rPr lang="zh-HK" altLang="en-US" sz="1100" dirty="0"/>
              <a:t>            Letters(i) = Range("A1:A36").Cells(j, 1).Text</a:t>
            </a:r>
          </a:p>
          <a:p>
            <a:r>
              <a:rPr lang="zh-HK" altLang="en-US" sz="1100" dirty="0"/>
              <a:t>            Exit For</a:t>
            </a:r>
          </a:p>
          <a:p>
            <a:r>
              <a:rPr lang="zh-HK" altLang="en-US" sz="1100" dirty="0"/>
              <a:t>        End If</a:t>
            </a:r>
          </a:p>
          <a:p>
            <a:r>
              <a:rPr lang="zh-HK" altLang="en-US" sz="1100" dirty="0"/>
              <a:t>    Next j</a:t>
            </a:r>
          </a:p>
          <a:p>
            <a:r>
              <a:rPr lang="zh-HK" altLang="en-US" sz="1100" dirty="0"/>
              <a:t>word = word + Letters(i)</a:t>
            </a:r>
          </a:p>
          <a:p>
            <a:r>
              <a:rPr lang="zh-HK" altLang="en-US" sz="1100" dirty="0"/>
              <a:t>Next i</a:t>
            </a:r>
          </a:p>
          <a:p>
            <a:r>
              <a:rPr lang="zh-HK" altLang="en-US" sz="1100" dirty="0">
                <a:solidFill>
                  <a:srgbClr val="00B050"/>
                </a:solidFill>
              </a:rPr>
              <a:t>'Now we have decoded the Morse code into the Letters vector, and merged the letters</a:t>
            </a:r>
          </a:p>
          <a:p>
            <a:r>
              <a:rPr lang="zh-HK" altLang="en-US" sz="1100" dirty="0">
                <a:solidFill>
                  <a:srgbClr val="00B050"/>
                </a:solidFill>
              </a:rPr>
              <a:t>'into a single word in word</a:t>
            </a:r>
          </a:p>
          <a:p>
            <a:r>
              <a:rPr lang="zh-HK" altLang="en-US" sz="1100" dirty="0"/>
              <a:t>MsgBox word</a:t>
            </a:r>
          </a:p>
          <a:p>
            <a:r>
              <a:rPr lang="zh-HK" altLang="en-US" sz="1100" dirty="0"/>
              <a:t>End Sub</a:t>
            </a:r>
          </a:p>
        </p:txBody>
      </p:sp>
      <p:pic>
        <p:nvPicPr>
          <p:cNvPr id="3" name="Picture 2"/>
          <p:cNvPicPr>
            <a:picLocks noChangeAspect="1"/>
          </p:cNvPicPr>
          <p:nvPr/>
        </p:nvPicPr>
        <p:blipFill>
          <a:blip r:embed="rId2"/>
          <a:stretch>
            <a:fillRect/>
          </a:stretch>
        </p:blipFill>
        <p:spPr>
          <a:xfrm>
            <a:off x="674456" y="6140143"/>
            <a:ext cx="2410105" cy="1875706"/>
          </a:xfrm>
          <a:prstGeom prst="rect">
            <a:avLst/>
          </a:prstGeom>
        </p:spPr>
      </p:pic>
      <p:pic>
        <p:nvPicPr>
          <p:cNvPr id="5" name="Picture 4"/>
          <p:cNvPicPr>
            <a:picLocks noChangeAspect="1"/>
          </p:cNvPicPr>
          <p:nvPr/>
        </p:nvPicPr>
        <p:blipFill>
          <a:blip r:embed="rId3"/>
          <a:stretch>
            <a:fillRect/>
          </a:stretch>
        </p:blipFill>
        <p:spPr>
          <a:xfrm>
            <a:off x="4480416" y="6187470"/>
            <a:ext cx="1390650" cy="1428750"/>
          </a:xfrm>
          <a:prstGeom prst="rect">
            <a:avLst/>
          </a:prstGeom>
        </p:spPr>
      </p:pic>
      <p:pic>
        <p:nvPicPr>
          <p:cNvPr id="6" name="Picture 5"/>
          <p:cNvPicPr>
            <a:picLocks noChangeAspect="1"/>
          </p:cNvPicPr>
          <p:nvPr/>
        </p:nvPicPr>
        <p:blipFill>
          <a:blip r:embed="rId4"/>
          <a:stretch>
            <a:fillRect/>
          </a:stretch>
        </p:blipFill>
        <p:spPr>
          <a:xfrm>
            <a:off x="3352223" y="6187470"/>
            <a:ext cx="762000" cy="828675"/>
          </a:xfrm>
          <a:prstGeom prst="rect">
            <a:avLst/>
          </a:prstGeom>
        </p:spPr>
      </p:pic>
    </p:spTree>
    <p:extLst>
      <p:ext uri="{BB962C8B-B14F-4D97-AF65-F5344CB8AC3E}">
        <p14:creationId xmlns:p14="http://schemas.microsoft.com/office/powerpoint/2010/main" val="891449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661" y="0"/>
            <a:ext cx="6952890" cy="461665"/>
          </a:xfrm>
          <a:prstGeom prst="rect">
            <a:avLst/>
          </a:prstGeom>
        </p:spPr>
        <p:txBody>
          <a:bodyPr wrap="square">
            <a:spAutoFit/>
          </a:bodyPr>
          <a:lstStyle/>
          <a:p>
            <a:pPr algn="ctr"/>
            <a:r>
              <a:rPr lang="en-US" altLang="zh-HK" sz="2400" b="1" u="sng" dirty="0" smtClean="0">
                <a:latin typeface="OpenSans-Light"/>
              </a:rPr>
              <a:t>Working with Worksheets</a:t>
            </a:r>
            <a:endParaRPr lang="zh-HK" altLang="en-US" sz="2400" b="1" u="sng" dirty="0"/>
          </a:p>
        </p:txBody>
      </p:sp>
      <p:sp>
        <p:nvSpPr>
          <p:cNvPr id="4" name="Rectangle 3"/>
          <p:cNvSpPr/>
          <p:nvPr/>
        </p:nvSpPr>
        <p:spPr>
          <a:xfrm>
            <a:off x="386032" y="689514"/>
            <a:ext cx="3237062" cy="4401205"/>
          </a:xfrm>
          <a:prstGeom prst="rect">
            <a:avLst/>
          </a:prstGeom>
        </p:spPr>
        <p:txBody>
          <a:bodyPr wrap="square">
            <a:spAutoFit/>
          </a:bodyPr>
          <a:lstStyle/>
          <a:p>
            <a:r>
              <a:rPr lang="zh-HK" altLang="en-US" sz="1000" dirty="0"/>
              <a:t>Option Explicit</a:t>
            </a:r>
          </a:p>
          <a:p>
            <a:endParaRPr lang="zh-HK" altLang="en-US" sz="1000" dirty="0"/>
          </a:p>
          <a:p>
            <a:r>
              <a:rPr lang="zh-HK" altLang="en-US" sz="1000" dirty="0"/>
              <a:t>Sub WorksheetTests()</a:t>
            </a:r>
          </a:p>
          <a:p>
            <a:r>
              <a:rPr lang="zh-HK" altLang="en-US" sz="1000" dirty="0"/>
              <a:t>MsgBox Worksheets.Count</a:t>
            </a:r>
          </a:p>
          <a:p>
            <a:r>
              <a:rPr lang="zh-HK" altLang="en-US" sz="1000" dirty="0"/>
              <a:t>MsgBox Worksheets(2).Name</a:t>
            </a:r>
          </a:p>
          <a:p>
            <a:r>
              <a:rPr lang="zh-HK" altLang="en-US" sz="1000" dirty="0"/>
              <a:t>MsgBox ActiveSheet.Name</a:t>
            </a:r>
          </a:p>
          <a:p>
            <a:r>
              <a:rPr lang="zh-HK" altLang="en-US" sz="1000" dirty="0"/>
              <a:t>End Sub</a:t>
            </a:r>
          </a:p>
          <a:p>
            <a:endParaRPr lang="zh-HK" altLang="en-US" sz="1000" dirty="0"/>
          </a:p>
          <a:p>
            <a:r>
              <a:rPr lang="zh-HK" altLang="en-US" sz="1000" dirty="0"/>
              <a:t>Sub WorksheetTests1()</a:t>
            </a:r>
          </a:p>
          <a:p>
            <a:r>
              <a:rPr lang="zh-HK" altLang="en-US" sz="1000" dirty="0"/>
              <a:t>Dim sheetname As String</a:t>
            </a:r>
          </a:p>
          <a:p>
            <a:r>
              <a:rPr lang="zh-HK" altLang="en-US" sz="1000" dirty="0"/>
              <a:t>sheetname = ActiveSheet.Name</a:t>
            </a:r>
          </a:p>
          <a:p>
            <a:r>
              <a:rPr lang="zh-HK" altLang="en-US" sz="1000" dirty="0"/>
              <a:t>End Sub</a:t>
            </a:r>
          </a:p>
          <a:p>
            <a:endParaRPr lang="zh-HK" altLang="en-US" sz="1000" dirty="0"/>
          </a:p>
          <a:p>
            <a:r>
              <a:rPr lang="zh-HK" altLang="en-US" sz="1000" dirty="0"/>
              <a:t>Sub WorksheetAdd()</a:t>
            </a:r>
          </a:p>
          <a:p>
            <a:r>
              <a:rPr lang="zh-HK" altLang="en-US" sz="1000" dirty="0"/>
              <a:t>Sheets.Add After:=ActiveSheet</a:t>
            </a:r>
          </a:p>
          <a:p>
            <a:r>
              <a:rPr lang="zh-HK" altLang="en-US" sz="1000" dirty="0"/>
              <a:t>End </a:t>
            </a:r>
            <a:r>
              <a:rPr lang="zh-HK" altLang="en-US" sz="1000" dirty="0" smtClean="0"/>
              <a:t>Sub</a:t>
            </a:r>
            <a:endParaRPr lang="en-US" altLang="zh-HK" sz="1000" dirty="0" smtClean="0"/>
          </a:p>
          <a:p>
            <a:endParaRPr lang="en-US" altLang="zh-HK" sz="1000" dirty="0"/>
          </a:p>
          <a:p>
            <a:r>
              <a:rPr lang="zh-HK" altLang="en-US" sz="1000" dirty="0"/>
              <a:t>Sub </a:t>
            </a:r>
            <a:r>
              <a:rPr lang="zh-HK" altLang="en-US" sz="1000" dirty="0" smtClean="0"/>
              <a:t>Worksheet</a:t>
            </a:r>
            <a:r>
              <a:rPr lang="en-US" altLang="zh-HK" sz="1000" dirty="0" smtClean="0"/>
              <a:t>Delete</a:t>
            </a:r>
            <a:r>
              <a:rPr lang="zh-HK" altLang="en-US" sz="1000" dirty="0" smtClean="0"/>
              <a:t>()</a:t>
            </a:r>
          </a:p>
          <a:p>
            <a:r>
              <a:rPr lang="en-US" altLang="zh-HK" sz="1000" dirty="0" err="1" smtClean="0"/>
              <a:t>Application.DisplayAlerts</a:t>
            </a:r>
            <a:r>
              <a:rPr lang="en-US" altLang="zh-HK" sz="1000" dirty="0" smtClean="0"/>
              <a:t>=False</a:t>
            </a:r>
          </a:p>
          <a:p>
            <a:r>
              <a:rPr lang="en-US" altLang="zh-HK" sz="1000" dirty="0" smtClean="0"/>
              <a:t>Sheets(“Sheet2”).Delete</a:t>
            </a:r>
          </a:p>
          <a:p>
            <a:r>
              <a:rPr lang="en-US" altLang="zh-HK" sz="1000" dirty="0" smtClean="0"/>
              <a:t>E</a:t>
            </a:r>
            <a:r>
              <a:rPr lang="zh-HK" altLang="en-US" sz="1000" dirty="0" smtClean="0"/>
              <a:t>nd Sub</a:t>
            </a:r>
            <a:endParaRPr lang="en-US" altLang="zh-HK" sz="1000" dirty="0" smtClean="0"/>
          </a:p>
          <a:p>
            <a:endParaRPr lang="en-US" altLang="zh-HK" sz="1000" dirty="0"/>
          </a:p>
          <a:p>
            <a:r>
              <a:rPr lang="zh-HK" altLang="en-US" sz="1000" dirty="0"/>
              <a:t>Sub </a:t>
            </a:r>
            <a:r>
              <a:rPr lang="zh-HK" altLang="en-US" sz="1000" dirty="0" smtClean="0"/>
              <a:t>Worksheet</a:t>
            </a:r>
            <a:r>
              <a:rPr lang="en-US" altLang="zh-HK" sz="1000" dirty="0" smtClean="0"/>
              <a:t>Rename</a:t>
            </a:r>
            <a:r>
              <a:rPr lang="zh-HK" altLang="en-US" sz="1000" dirty="0" smtClean="0"/>
              <a:t>()</a:t>
            </a:r>
            <a:endParaRPr lang="zh-HK" altLang="en-US" sz="1000" dirty="0"/>
          </a:p>
          <a:p>
            <a:r>
              <a:rPr lang="en-US" altLang="zh-HK" sz="1000" dirty="0" smtClean="0"/>
              <a:t>Sheets</a:t>
            </a:r>
            <a:r>
              <a:rPr lang="en-US" altLang="zh-HK" sz="1000" dirty="0"/>
              <a:t>(“</a:t>
            </a:r>
            <a:r>
              <a:rPr lang="en-US" altLang="zh-HK" sz="1000" dirty="0" smtClean="0"/>
              <a:t>Sheet3”).Name = “Data”</a:t>
            </a:r>
            <a:endParaRPr lang="en-US" altLang="zh-HK" sz="1000" dirty="0"/>
          </a:p>
          <a:p>
            <a:r>
              <a:rPr lang="en-US" altLang="zh-HK" sz="1000" dirty="0"/>
              <a:t>E</a:t>
            </a:r>
            <a:r>
              <a:rPr lang="zh-HK" altLang="en-US" sz="1000" dirty="0"/>
              <a:t>nd Sub</a:t>
            </a:r>
            <a:endParaRPr lang="en-US" altLang="zh-HK" sz="1000" dirty="0"/>
          </a:p>
          <a:p>
            <a:endParaRPr lang="zh-HK" altLang="en-US" sz="1000" dirty="0"/>
          </a:p>
          <a:p>
            <a:endParaRPr lang="zh-HK" altLang="en-US" sz="1000" dirty="0"/>
          </a:p>
        </p:txBody>
      </p:sp>
      <p:pic>
        <p:nvPicPr>
          <p:cNvPr id="6" name="Picture 5"/>
          <p:cNvPicPr>
            <a:picLocks noChangeAspect="1"/>
          </p:cNvPicPr>
          <p:nvPr/>
        </p:nvPicPr>
        <p:blipFill>
          <a:blip r:embed="rId2"/>
          <a:stretch>
            <a:fillRect/>
          </a:stretch>
        </p:blipFill>
        <p:spPr>
          <a:xfrm>
            <a:off x="2536165" y="1175515"/>
            <a:ext cx="3980372" cy="1945630"/>
          </a:xfrm>
          <a:prstGeom prst="rect">
            <a:avLst/>
          </a:prstGeom>
        </p:spPr>
      </p:pic>
      <p:sp>
        <p:nvSpPr>
          <p:cNvPr id="7" name="Rectangle 6"/>
          <p:cNvSpPr/>
          <p:nvPr/>
        </p:nvSpPr>
        <p:spPr>
          <a:xfrm>
            <a:off x="292219" y="4721387"/>
            <a:ext cx="6661749" cy="738664"/>
          </a:xfrm>
          <a:prstGeom prst="rect">
            <a:avLst/>
          </a:prstGeom>
        </p:spPr>
        <p:txBody>
          <a:bodyPr wrap="square">
            <a:spAutoFit/>
          </a:bodyPr>
          <a:lstStyle/>
          <a:p>
            <a:r>
              <a:rPr lang="en-US" altLang="zh-HK" sz="1050" dirty="0">
                <a:latin typeface="OpenSans"/>
              </a:rPr>
              <a:t> Sheets refer to all the sheets, including charts</a:t>
            </a:r>
            <a:r>
              <a:rPr lang="en-US" altLang="zh-HK" sz="1050" dirty="0" smtClean="0">
                <a:latin typeface="OpenSans"/>
              </a:rPr>
              <a:t>. </a:t>
            </a:r>
            <a:r>
              <a:rPr lang="en-US" altLang="zh-HK" sz="1050" dirty="0">
                <a:latin typeface="OpenSans"/>
              </a:rPr>
              <a:t> So, charts can take up tabs or sheets in your workbook.</a:t>
            </a:r>
          </a:p>
          <a:p>
            <a:r>
              <a:rPr lang="en-US" altLang="zh-HK" sz="1050" dirty="0">
                <a:latin typeface="OpenSans"/>
              </a:rPr>
              <a:t> If you just want to refer to worksheets then you can use worksheets</a:t>
            </a:r>
            <a:r>
              <a:rPr lang="en-US" altLang="zh-HK" sz="1050" dirty="0" smtClean="0">
                <a:latin typeface="OpenSans"/>
              </a:rPr>
              <a:t>.</a:t>
            </a:r>
            <a:r>
              <a:rPr lang="en-US" altLang="zh-HK" sz="1050" dirty="0">
                <a:latin typeface="OpenSans"/>
              </a:rPr>
              <a:t> So, if I want to count only the worksheets without the charts </a:t>
            </a:r>
            <a:r>
              <a:rPr lang="en-US" altLang="zh-HK" sz="1050" dirty="0" smtClean="0">
                <a:latin typeface="OpenSans"/>
              </a:rPr>
              <a:t>then I'd </a:t>
            </a:r>
            <a:r>
              <a:rPr lang="en-US" altLang="zh-HK" sz="1050" dirty="0">
                <a:latin typeface="OpenSans"/>
              </a:rPr>
              <a:t>use </a:t>
            </a:r>
            <a:r>
              <a:rPr lang="en-US" altLang="zh-HK" sz="1050" dirty="0" err="1">
                <a:latin typeface="OpenSans"/>
              </a:rPr>
              <a:t>Worksheets.Count</a:t>
            </a:r>
            <a:r>
              <a:rPr lang="en-US" altLang="zh-HK" sz="1050" dirty="0">
                <a:latin typeface="OpenSans"/>
              </a:rPr>
              <a:t>.</a:t>
            </a:r>
          </a:p>
          <a:p>
            <a:r>
              <a:rPr lang="en-US" altLang="zh-HK" sz="1050" dirty="0">
                <a:latin typeface="OpenSans"/>
              </a:rPr>
              <a:t> </a:t>
            </a:r>
            <a:endParaRPr lang="zh-HK" altLang="en-US" sz="1050" dirty="0"/>
          </a:p>
        </p:txBody>
      </p:sp>
      <p:pic>
        <p:nvPicPr>
          <p:cNvPr id="8" name="Picture 7"/>
          <p:cNvPicPr>
            <a:picLocks noChangeAspect="1"/>
          </p:cNvPicPr>
          <p:nvPr/>
        </p:nvPicPr>
        <p:blipFill>
          <a:blip r:embed="rId3"/>
          <a:stretch>
            <a:fillRect/>
          </a:stretch>
        </p:blipFill>
        <p:spPr>
          <a:xfrm>
            <a:off x="2536165" y="3211862"/>
            <a:ext cx="3301043" cy="1136425"/>
          </a:xfrm>
          <a:prstGeom prst="rect">
            <a:avLst/>
          </a:prstGeom>
        </p:spPr>
      </p:pic>
      <p:sp>
        <p:nvSpPr>
          <p:cNvPr id="9" name="Rectangle 8"/>
          <p:cNvSpPr/>
          <p:nvPr/>
        </p:nvSpPr>
        <p:spPr>
          <a:xfrm>
            <a:off x="567185" y="5576720"/>
            <a:ext cx="4254979" cy="3970318"/>
          </a:xfrm>
          <a:prstGeom prst="rect">
            <a:avLst/>
          </a:prstGeom>
        </p:spPr>
        <p:txBody>
          <a:bodyPr wrap="square">
            <a:spAutoFit/>
          </a:bodyPr>
          <a:lstStyle/>
          <a:p>
            <a:r>
              <a:rPr lang="zh-HK" altLang="en-US" sz="1200" dirty="0"/>
              <a:t>Sub </a:t>
            </a:r>
            <a:r>
              <a:rPr lang="zh-HK" altLang="en-US" sz="1200" dirty="0" smtClean="0"/>
              <a:t>Worksheet</a:t>
            </a:r>
            <a:r>
              <a:rPr lang="en-US" altLang="zh-HK" sz="1200" dirty="0" smtClean="0"/>
              <a:t>Test2</a:t>
            </a:r>
            <a:r>
              <a:rPr lang="zh-HK" altLang="en-US" sz="1200" dirty="0" smtClean="0"/>
              <a:t>()</a:t>
            </a:r>
            <a:endParaRPr lang="zh-HK" altLang="en-US" sz="1200" dirty="0"/>
          </a:p>
          <a:p>
            <a:r>
              <a:rPr lang="en-US" altLang="zh-HK" sz="1200" dirty="0" err="1" smtClean="0"/>
              <a:t>MsgBox</a:t>
            </a:r>
            <a:r>
              <a:rPr lang="en-US" altLang="zh-HK" sz="1200" dirty="0" smtClean="0"/>
              <a:t> Sheets(“Sheet4”).Range(“A1”)</a:t>
            </a:r>
            <a:endParaRPr lang="en-US" altLang="zh-HK" sz="1200" dirty="0"/>
          </a:p>
          <a:p>
            <a:r>
              <a:rPr lang="en-US" altLang="zh-HK" sz="1200" dirty="0"/>
              <a:t>E</a:t>
            </a:r>
            <a:r>
              <a:rPr lang="zh-HK" altLang="en-US" sz="1200" dirty="0"/>
              <a:t>nd </a:t>
            </a:r>
            <a:r>
              <a:rPr lang="zh-HK" altLang="en-US" sz="1200" dirty="0" smtClean="0"/>
              <a:t>Sub</a:t>
            </a:r>
            <a:endParaRPr lang="en-US" altLang="zh-HK" sz="1200" dirty="0" smtClean="0"/>
          </a:p>
          <a:p>
            <a:endParaRPr lang="en-US" altLang="zh-HK" sz="1200" dirty="0"/>
          </a:p>
          <a:p>
            <a:r>
              <a:rPr lang="en-US" altLang="zh-HK" sz="1200" dirty="0"/>
              <a:t>Sub WorksheetTest3()</a:t>
            </a:r>
          </a:p>
          <a:p>
            <a:r>
              <a:rPr lang="en-US" altLang="zh-HK" sz="1200" dirty="0"/>
              <a:t>Sheets("Sheet6").Activate</a:t>
            </a:r>
          </a:p>
          <a:p>
            <a:r>
              <a:rPr lang="en-US" altLang="zh-HK" sz="1200" dirty="0"/>
              <a:t>Range("C5").Select</a:t>
            </a:r>
          </a:p>
          <a:p>
            <a:r>
              <a:rPr lang="en-US" altLang="zh-HK" sz="1200" dirty="0" err="1"/>
              <a:t>Selection.Copy</a:t>
            </a:r>
            <a:endParaRPr lang="en-US" altLang="zh-HK" sz="1200" dirty="0"/>
          </a:p>
          <a:p>
            <a:r>
              <a:rPr lang="en-US" altLang="zh-HK" sz="1200" dirty="0"/>
              <a:t>Sheets("Sheet4").Activate</a:t>
            </a:r>
          </a:p>
          <a:p>
            <a:r>
              <a:rPr lang="en-US" altLang="zh-HK" sz="1200" dirty="0"/>
              <a:t>Range("A3").</a:t>
            </a:r>
            <a:r>
              <a:rPr lang="en-US" altLang="zh-HK" sz="1200" dirty="0" err="1"/>
              <a:t>PasteSpecial</a:t>
            </a:r>
            <a:endParaRPr lang="en-US" altLang="zh-HK" sz="1200" dirty="0"/>
          </a:p>
          <a:p>
            <a:r>
              <a:rPr lang="en-US" altLang="zh-HK" sz="1200" dirty="0"/>
              <a:t>End Sub</a:t>
            </a:r>
          </a:p>
          <a:p>
            <a:endParaRPr lang="en-US" altLang="zh-HK" sz="1200" dirty="0" smtClean="0"/>
          </a:p>
          <a:p>
            <a:r>
              <a:rPr lang="en-US" altLang="zh-HK" sz="1200" dirty="0"/>
              <a:t>Sub WorksheetTest3_ShortVersion()</a:t>
            </a:r>
          </a:p>
          <a:p>
            <a:r>
              <a:rPr lang="en-US" altLang="zh-HK" sz="1200" dirty="0"/>
              <a:t>Sheets("Sheet4").Range("A3") = Sheets("Sheet6").Range("C5")</a:t>
            </a:r>
          </a:p>
          <a:p>
            <a:r>
              <a:rPr lang="en-US" altLang="zh-HK" sz="1200" dirty="0"/>
              <a:t>End Sub</a:t>
            </a:r>
          </a:p>
          <a:p>
            <a:endParaRPr lang="en-US" altLang="zh-HK" sz="1200" dirty="0"/>
          </a:p>
          <a:p>
            <a:r>
              <a:rPr lang="en-US" altLang="zh-HK" sz="1200" dirty="0"/>
              <a:t>Sub </a:t>
            </a:r>
            <a:r>
              <a:rPr lang="en-US" altLang="zh-HK" sz="1200" dirty="0" err="1"/>
              <a:t>WorksheetHide</a:t>
            </a:r>
            <a:r>
              <a:rPr lang="en-US" altLang="zh-HK" sz="1200" dirty="0"/>
              <a:t>()</a:t>
            </a:r>
          </a:p>
          <a:p>
            <a:r>
              <a:rPr lang="en-US" altLang="zh-HK" sz="1200" dirty="0"/>
              <a:t>Sheets("Sheet4").Visible = False</a:t>
            </a:r>
          </a:p>
          <a:p>
            <a:r>
              <a:rPr lang="en-US" altLang="zh-HK" sz="1200" dirty="0"/>
              <a:t>Sheets("Sheet4").</a:t>
            </a:r>
            <a:r>
              <a:rPr lang="en-US" altLang="zh-HK" sz="1200" dirty="0" err="1"/>
              <a:t>Visisble</a:t>
            </a:r>
            <a:r>
              <a:rPr lang="en-US" altLang="zh-HK" sz="1200" dirty="0"/>
              <a:t> = True</a:t>
            </a:r>
          </a:p>
          <a:p>
            <a:r>
              <a:rPr lang="en-US" altLang="zh-HK" sz="1200" dirty="0"/>
              <a:t>End Sub</a:t>
            </a:r>
          </a:p>
          <a:p>
            <a:endParaRPr lang="en-US" altLang="zh-HK" sz="1200" dirty="0"/>
          </a:p>
        </p:txBody>
      </p:sp>
    </p:spTree>
    <p:extLst>
      <p:ext uri="{BB962C8B-B14F-4D97-AF65-F5344CB8AC3E}">
        <p14:creationId xmlns:p14="http://schemas.microsoft.com/office/powerpoint/2010/main" val="1826543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9835" y="103568"/>
            <a:ext cx="3716082" cy="400110"/>
          </a:xfrm>
          <a:prstGeom prst="rect">
            <a:avLst/>
          </a:prstGeom>
        </p:spPr>
        <p:txBody>
          <a:bodyPr wrap="none">
            <a:spAutoFit/>
          </a:bodyPr>
          <a:lstStyle/>
          <a:p>
            <a:r>
              <a:rPr lang="en-US" altLang="zh-HK" sz="2000" b="1" u="sng" dirty="0">
                <a:latin typeface="OpenSans-Light"/>
              </a:rPr>
              <a:t>Iterating through worksheets</a:t>
            </a:r>
            <a:endParaRPr lang="zh-HK" altLang="en-US" sz="2000" b="1" u="sng" dirty="0"/>
          </a:p>
        </p:txBody>
      </p:sp>
      <p:sp>
        <p:nvSpPr>
          <p:cNvPr id="3" name="Rectangle 2"/>
          <p:cNvSpPr/>
          <p:nvPr/>
        </p:nvSpPr>
        <p:spPr>
          <a:xfrm>
            <a:off x="110986" y="503678"/>
            <a:ext cx="6747013" cy="276999"/>
          </a:xfrm>
          <a:prstGeom prst="rect">
            <a:avLst/>
          </a:prstGeom>
        </p:spPr>
        <p:txBody>
          <a:bodyPr wrap="square">
            <a:spAutoFit/>
          </a:bodyPr>
          <a:lstStyle/>
          <a:p>
            <a:r>
              <a:rPr lang="en-US" altLang="zh-HK" sz="1200" dirty="0" smtClean="0">
                <a:latin typeface="OpenSans"/>
              </a:rPr>
              <a:t>In this example we iterate through </a:t>
            </a:r>
            <a:r>
              <a:rPr lang="en-US" altLang="zh-HK" sz="1200" dirty="0">
                <a:latin typeface="OpenSans"/>
              </a:rPr>
              <a:t>our worksheets and do something to </a:t>
            </a:r>
            <a:r>
              <a:rPr lang="en-US" altLang="zh-HK" sz="1200" dirty="0" smtClean="0">
                <a:latin typeface="OpenSans"/>
              </a:rPr>
              <a:t>them.</a:t>
            </a:r>
            <a:endParaRPr lang="en-US" altLang="zh-HK" sz="1200" b="0" i="0" u="none" strike="noStrike" dirty="0">
              <a:effectLst/>
              <a:latin typeface="OpenSans"/>
            </a:endParaRPr>
          </a:p>
        </p:txBody>
      </p:sp>
      <p:pic>
        <p:nvPicPr>
          <p:cNvPr id="4" name="Picture 3"/>
          <p:cNvPicPr>
            <a:picLocks noChangeAspect="1"/>
          </p:cNvPicPr>
          <p:nvPr/>
        </p:nvPicPr>
        <p:blipFill>
          <a:blip r:embed="rId2"/>
          <a:stretch>
            <a:fillRect/>
          </a:stretch>
        </p:blipFill>
        <p:spPr>
          <a:xfrm>
            <a:off x="238735" y="821263"/>
            <a:ext cx="1529680" cy="526423"/>
          </a:xfrm>
          <a:prstGeom prst="rect">
            <a:avLst/>
          </a:prstGeom>
        </p:spPr>
      </p:pic>
      <p:sp>
        <p:nvSpPr>
          <p:cNvPr id="5" name="Rectangle 4"/>
          <p:cNvSpPr/>
          <p:nvPr/>
        </p:nvSpPr>
        <p:spPr>
          <a:xfrm>
            <a:off x="394660" y="1690656"/>
            <a:ext cx="3429000" cy="1384995"/>
          </a:xfrm>
          <a:prstGeom prst="rect">
            <a:avLst/>
          </a:prstGeom>
        </p:spPr>
        <p:txBody>
          <a:bodyPr>
            <a:spAutoFit/>
          </a:bodyPr>
          <a:lstStyle/>
          <a:p>
            <a:r>
              <a:rPr lang="zh-HK" altLang="en-US" sz="1050" dirty="0"/>
              <a:t>Sub PlaceSeven()</a:t>
            </a:r>
          </a:p>
          <a:p>
            <a:r>
              <a:rPr lang="zh-HK" altLang="en-US" sz="1050" dirty="0"/>
              <a:t>Dim w As Worksheet 'w is our object in the For Each statement</a:t>
            </a:r>
          </a:p>
          <a:p>
            <a:r>
              <a:rPr lang="zh-HK" altLang="en-US" sz="1050" dirty="0"/>
              <a:t>For Each w In Worksheets</a:t>
            </a:r>
          </a:p>
          <a:p>
            <a:r>
              <a:rPr lang="zh-HK" altLang="en-US" sz="1050" dirty="0"/>
              <a:t>    w.Range("B2") = 7</a:t>
            </a:r>
          </a:p>
          <a:p>
            <a:r>
              <a:rPr lang="zh-HK" altLang="en-US" sz="1050" dirty="0"/>
              <a:t>Next</a:t>
            </a:r>
          </a:p>
          <a:p>
            <a:r>
              <a:rPr lang="zh-HK" altLang="en-US" sz="1050" dirty="0"/>
              <a:t>End Sub</a:t>
            </a:r>
          </a:p>
          <a:p>
            <a:endParaRPr lang="zh-HK" altLang="en-US" sz="1050" dirty="0"/>
          </a:p>
        </p:txBody>
      </p:sp>
      <p:sp>
        <p:nvSpPr>
          <p:cNvPr id="6" name="Rectangle 5"/>
          <p:cNvSpPr/>
          <p:nvPr/>
        </p:nvSpPr>
        <p:spPr>
          <a:xfrm>
            <a:off x="4000502" y="1690656"/>
            <a:ext cx="3429000" cy="1223412"/>
          </a:xfrm>
          <a:prstGeom prst="rect">
            <a:avLst/>
          </a:prstGeom>
        </p:spPr>
        <p:txBody>
          <a:bodyPr>
            <a:spAutoFit/>
          </a:bodyPr>
          <a:lstStyle/>
          <a:p>
            <a:r>
              <a:rPr lang="zh-HK" altLang="en-US" sz="1050" dirty="0"/>
              <a:t>Sub PlaceSeven2()</a:t>
            </a:r>
          </a:p>
          <a:p>
            <a:r>
              <a:rPr lang="zh-HK" altLang="en-US" sz="1050" dirty="0"/>
              <a:t>Dim i As Integer, n As Integer</a:t>
            </a:r>
          </a:p>
          <a:p>
            <a:r>
              <a:rPr lang="zh-HK" altLang="en-US" sz="1050" dirty="0"/>
              <a:t>n = Worksheets.Count</a:t>
            </a:r>
          </a:p>
          <a:p>
            <a:r>
              <a:rPr lang="zh-HK" altLang="en-US" sz="1050" dirty="0"/>
              <a:t>For i = 1 To n</a:t>
            </a:r>
          </a:p>
          <a:p>
            <a:r>
              <a:rPr lang="zh-HK" altLang="en-US" sz="1050" dirty="0"/>
              <a:t>    Worksheets(i).Range("B2") = 4</a:t>
            </a:r>
          </a:p>
          <a:p>
            <a:r>
              <a:rPr lang="zh-HK" altLang="en-US" sz="1050" dirty="0"/>
              <a:t>Next i</a:t>
            </a:r>
          </a:p>
          <a:p>
            <a:r>
              <a:rPr lang="zh-HK" altLang="en-US" sz="1050" dirty="0"/>
              <a:t>End Sub</a:t>
            </a:r>
          </a:p>
        </p:txBody>
      </p:sp>
      <p:sp>
        <p:nvSpPr>
          <p:cNvPr id="7" name="TextBox 6"/>
          <p:cNvSpPr txBox="1"/>
          <p:nvPr/>
        </p:nvSpPr>
        <p:spPr>
          <a:xfrm>
            <a:off x="394660" y="1457647"/>
            <a:ext cx="2790572" cy="276999"/>
          </a:xfrm>
          <a:prstGeom prst="rect">
            <a:avLst/>
          </a:prstGeom>
          <a:noFill/>
        </p:spPr>
        <p:txBody>
          <a:bodyPr wrap="none" rtlCol="0">
            <a:spAutoFit/>
          </a:bodyPr>
          <a:lstStyle/>
          <a:p>
            <a:r>
              <a:rPr lang="en-US" altLang="zh-HK" sz="1200" dirty="0" smtClean="0">
                <a:solidFill>
                  <a:srgbClr val="FF0000"/>
                </a:solidFill>
              </a:rPr>
              <a:t>For Each Loop to add 7 in B2 for all sheets</a:t>
            </a:r>
            <a:endParaRPr lang="zh-HK" altLang="en-US" sz="1200" dirty="0">
              <a:solidFill>
                <a:srgbClr val="FF0000"/>
              </a:solidFill>
            </a:endParaRPr>
          </a:p>
        </p:txBody>
      </p:sp>
      <p:sp>
        <p:nvSpPr>
          <p:cNvPr id="8" name="TextBox 7"/>
          <p:cNvSpPr txBox="1"/>
          <p:nvPr/>
        </p:nvSpPr>
        <p:spPr>
          <a:xfrm>
            <a:off x="4000502" y="1457647"/>
            <a:ext cx="2791277" cy="461665"/>
          </a:xfrm>
          <a:prstGeom prst="rect">
            <a:avLst/>
          </a:prstGeom>
          <a:noFill/>
        </p:spPr>
        <p:txBody>
          <a:bodyPr wrap="none" rtlCol="0">
            <a:spAutoFit/>
          </a:bodyPr>
          <a:lstStyle/>
          <a:p>
            <a:r>
              <a:rPr lang="en-US" altLang="zh-HK" sz="1200" dirty="0" smtClean="0">
                <a:solidFill>
                  <a:srgbClr val="FF0000"/>
                </a:solidFill>
              </a:rPr>
              <a:t>For Next Loop </a:t>
            </a:r>
            <a:r>
              <a:rPr lang="en-US" altLang="zh-HK" sz="1200" dirty="0">
                <a:solidFill>
                  <a:srgbClr val="FF0000"/>
                </a:solidFill>
              </a:rPr>
              <a:t>to add 7 in B2 for all sheets</a:t>
            </a:r>
            <a:endParaRPr lang="zh-HK" altLang="en-US" sz="1200" dirty="0">
              <a:solidFill>
                <a:srgbClr val="FF0000"/>
              </a:solidFill>
            </a:endParaRPr>
          </a:p>
          <a:p>
            <a:endParaRPr lang="zh-HK" altLang="en-US" sz="1200" dirty="0">
              <a:solidFill>
                <a:srgbClr val="FF0000"/>
              </a:solidFill>
            </a:endParaRPr>
          </a:p>
        </p:txBody>
      </p:sp>
      <p:sp>
        <p:nvSpPr>
          <p:cNvPr id="9" name="Rectangle 8"/>
          <p:cNvSpPr/>
          <p:nvPr/>
        </p:nvSpPr>
        <p:spPr>
          <a:xfrm>
            <a:off x="238735" y="3252515"/>
            <a:ext cx="3429000" cy="1954381"/>
          </a:xfrm>
          <a:prstGeom prst="rect">
            <a:avLst/>
          </a:prstGeom>
        </p:spPr>
        <p:txBody>
          <a:bodyPr>
            <a:spAutoFit/>
          </a:bodyPr>
          <a:lstStyle/>
          <a:p>
            <a:r>
              <a:rPr lang="zh-HK" altLang="en-US" sz="1100" dirty="0">
                <a:solidFill>
                  <a:srgbClr val="00B050"/>
                </a:solidFill>
              </a:rPr>
              <a:t>'Place 10 in B4 in sheets named Data1, Data2, Data3</a:t>
            </a:r>
          </a:p>
          <a:p>
            <a:endParaRPr lang="zh-HK" altLang="en-US" sz="1100" dirty="0"/>
          </a:p>
          <a:p>
            <a:r>
              <a:rPr lang="zh-HK" altLang="en-US" sz="1100" dirty="0"/>
              <a:t>Sub Place7inDataSheets()</a:t>
            </a:r>
          </a:p>
          <a:p>
            <a:r>
              <a:rPr lang="zh-HK" altLang="en-US" sz="1100" dirty="0"/>
              <a:t>Dim i As Integer, n As Integer</a:t>
            </a:r>
          </a:p>
          <a:p>
            <a:r>
              <a:rPr lang="zh-HK" altLang="en-US" sz="1100" dirty="0"/>
              <a:t>n = Worksheets.Count</a:t>
            </a:r>
          </a:p>
          <a:p>
            <a:r>
              <a:rPr lang="zh-HK" altLang="en-US" sz="1100" dirty="0"/>
              <a:t>For i = 1 To n</a:t>
            </a:r>
          </a:p>
          <a:p>
            <a:r>
              <a:rPr lang="zh-HK" altLang="en-US" sz="1100" dirty="0"/>
              <a:t>    If Left(Worksheet(i).Name, 1) = "D" Then</a:t>
            </a:r>
          </a:p>
          <a:p>
            <a:r>
              <a:rPr lang="zh-HK" altLang="en-US" sz="1100" dirty="0"/>
              <a:t>        Worksheet(i).Range("B4") = 10</a:t>
            </a:r>
          </a:p>
          <a:p>
            <a:r>
              <a:rPr lang="zh-HK" altLang="en-US" sz="1100" dirty="0"/>
              <a:t>    End If</a:t>
            </a:r>
          </a:p>
          <a:p>
            <a:r>
              <a:rPr lang="zh-HK" altLang="en-US" sz="1100" dirty="0"/>
              <a:t>Next i</a:t>
            </a:r>
          </a:p>
          <a:p>
            <a:r>
              <a:rPr lang="zh-HK" altLang="en-US" sz="1100" dirty="0"/>
              <a:t>End Sub</a:t>
            </a:r>
          </a:p>
        </p:txBody>
      </p:sp>
      <p:sp>
        <p:nvSpPr>
          <p:cNvPr id="10" name="Rectangle 9"/>
          <p:cNvSpPr/>
          <p:nvPr/>
        </p:nvSpPr>
        <p:spPr>
          <a:xfrm>
            <a:off x="110986" y="503678"/>
            <a:ext cx="6680793" cy="24103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1" name="Rectangle 10"/>
          <p:cNvSpPr/>
          <p:nvPr/>
        </p:nvSpPr>
        <p:spPr>
          <a:xfrm>
            <a:off x="110985" y="3024510"/>
            <a:ext cx="6680793" cy="24103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2" name="Picture 11"/>
          <p:cNvPicPr>
            <a:picLocks noChangeAspect="1"/>
          </p:cNvPicPr>
          <p:nvPr/>
        </p:nvPicPr>
        <p:blipFill>
          <a:blip r:embed="rId3"/>
          <a:stretch>
            <a:fillRect/>
          </a:stretch>
        </p:blipFill>
        <p:spPr>
          <a:xfrm>
            <a:off x="3608859" y="3065292"/>
            <a:ext cx="3067499" cy="331805"/>
          </a:xfrm>
          <a:prstGeom prst="rect">
            <a:avLst/>
          </a:prstGeom>
        </p:spPr>
      </p:pic>
      <p:pic>
        <p:nvPicPr>
          <p:cNvPr id="13" name="Picture 12"/>
          <p:cNvPicPr>
            <a:picLocks noChangeAspect="1"/>
          </p:cNvPicPr>
          <p:nvPr/>
        </p:nvPicPr>
        <p:blipFill>
          <a:blip r:embed="rId4"/>
          <a:stretch>
            <a:fillRect/>
          </a:stretch>
        </p:blipFill>
        <p:spPr>
          <a:xfrm>
            <a:off x="4344535" y="3481833"/>
            <a:ext cx="1590438" cy="1918563"/>
          </a:xfrm>
          <a:prstGeom prst="rect">
            <a:avLst/>
          </a:prstGeom>
        </p:spPr>
      </p:pic>
      <p:sp>
        <p:nvSpPr>
          <p:cNvPr id="14" name="Rectangle 13"/>
          <p:cNvSpPr/>
          <p:nvPr/>
        </p:nvSpPr>
        <p:spPr>
          <a:xfrm>
            <a:off x="231880" y="5751016"/>
            <a:ext cx="6444477" cy="3416320"/>
          </a:xfrm>
          <a:prstGeom prst="rect">
            <a:avLst/>
          </a:prstGeom>
        </p:spPr>
        <p:txBody>
          <a:bodyPr wrap="square">
            <a:spAutoFit/>
          </a:bodyPr>
          <a:lstStyle/>
          <a:p>
            <a:r>
              <a:rPr lang="zh-HK" altLang="en-US" sz="1200" dirty="0">
                <a:solidFill>
                  <a:srgbClr val="00B050"/>
                </a:solidFill>
              </a:rPr>
              <a:t>'This Sub asks for user's name, then ask how many sheets the user wants to create</a:t>
            </a:r>
          </a:p>
          <a:p>
            <a:r>
              <a:rPr lang="zh-HK" altLang="en-US" sz="1200" dirty="0">
                <a:solidFill>
                  <a:srgbClr val="00B050"/>
                </a:solidFill>
              </a:rPr>
              <a:t>'then allows the user to rename each sheet, then adds user's name into cell A1 of each sheet</a:t>
            </a:r>
          </a:p>
          <a:p>
            <a:endParaRPr lang="zh-HK" altLang="en-US" sz="1200" dirty="0"/>
          </a:p>
          <a:p>
            <a:r>
              <a:rPr lang="zh-HK" altLang="en-US" sz="1200" dirty="0"/>
              <a:t>Sub AddandNameSheets()</a:t>
            </a:r>
          </a:p>
          <a:p>
            <a:r>
              <a:rPr lang="zh-HK" altLang="en-US" sz="1200" dirty="0"/>
              <a:t>Dim i As Integer, n As Integer, PersonName As String, SheetName As String</a:t>
            </a:r>
          </a:p>
          <a:p>
            <a:r>
              <a:rPr lang="zh-HK" altLang="en-US" sz="1200" dirty="0"/>
              <a:t>PersonName = InputBox("What is your name?")</a:t>
            </a:r>
          </a:p>
          <a:p>
            <a:r>
              <a:rPr lang="zh-HK" altLang="en-US" sz="1200" dirty="0"/>
              <a:t>n = InputBox("How many sheets do you want in your workbook?")</a:t>
            </a:r>
          </a:p>
          <a:p>
            <a:r>
              <a:rPr lang="zh-HK" altLang="en-US" sz="1200" dirty="0">
                <a:solidFill>
                  <a:srgbClr val="00B050"/>
                </a:solidFill>
              </a:rPr>
              <a:t>'Because there is alreay one sheet at the begining, we need n-1</a:t>
            </a:r>
          </a:p>
          <a:p>
            <a:r>
              <a:rPr lang="zh-HK" altLang="en-US" sz="1200" dirty="0"/>
              <a:t>For i = 1 To (n - 1)</a:t>
            </a:r>
          </a:p>
          <a:p>
            <a:r>
              <a:rPr lang="zh-HK" altLang="en-US" sz="1200" dirty="0"/>
              <a:t>    Sheets.Add After:=ActiveSheet</a:t>
            </a:r>
          </a:p>
          <a:p>
            <a:r>
              <a:rPr lang="zh-HK" altLang="en-US" sz="1200" dirty="0"/>
              <a:t>Next i</a:t>
            </a:r>
          </a:p>
          <a:p>
            <a:r>
              <a:rPr lang="zh-HK" altLang="en-US" sz="1200" dirty="0">
                <a:solidFill>
                  <a:srgbClr val="00B050"/>
                </a:solidFill>
              </a:rPr>
              <a:t>'Ask user to input each sheetname</a:t>
            </a:r>
          </a:p>
          <a:p>
            <a:r>
              <a:rPr lang="zh-HK" altLang="en-US" sz="1200" dirty="0"/>
              <a:t>For i = 1 To n</a:t>
            </a:r>
          </a:p>
          <a:p>
            <a:r>
              <a:rPr lang="zh-HK" altLang="en-US" sz="1200" dirty="0"/>
              <a:t>    SheetName = InputBox("What is the name of sheet" &amp; i &amp; "?")</a:t>
            </a:r>
          </a:p>
          <a:p>
            <a:r>
              <a:rPr lang="zh-HK" altLang="en-US" sz="1200" dirty="0"/>
              <a:t>    Worksheet(i).Name = SheetName</a:t>
            </a:r>
          </a:p>
          <a:p>
            <a:r>
              <a:rPr lang="zh-HK" altLang="en-US" sz="1200" dirty="0"/>
              <a:t>    Worksheet(i).Range("A1") = PersonName</a:t>
            </a:r>
          </a:p>
          <a:p>
            <a:r>
              <a:rPr lang="zh-HK" altLang="en-US" sz="1200" dirty="0"/>
              <a:t>Next i</a:t>
            </a:r>
          </a:p>
          <a:p>
            <a:r>
              <a:rPr lang="zh-HK" altLang="en-US" sz="1200" dirty="0"/>
              <a:t>End Sub</a:t>
            </a:r>
          </a:p>
        </p:txBody>
      </p:sp>
      <p:sp>
        <p:nvSpPr>
          <p:cNvPr id="15" name="Rectangle 14"/>
          <p:cNvSpPr/>
          <p:nvPr/>
        </p:nvSpPr>
        <p:spPr>
          <a:xfrm>
            <a:off x="231880" y="5716512"/>
            <a:ext cx="6513477" cy="34508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496516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1155" y="0"/>
            <a:ext cx="6573328" cy="707886"/>
          </a:xfrm>
          <a:prstGeom prst="rect">
            <a:avLst/>
          </a:prstGeom>
        </p:spPr>
        <p:txBody>
          <a:bodyPr wrap="square">
            <a:spAutoFit/>
          </a:bodyPr>
          <a:lstStyle/>
          <a:p>
            <a:pPr algn="ctr"/>
            <a:r>
              <a:rPr lang="en-US" altLang="zh-HK" sz="2000" b="1" u="sng" dirty="0">
                <a:latin typeface="OpenSans-Light"/>
              </a:rPr>
              <a:t>Consolidating information in multiple worksheets into a single worksheet</a:t>
            </a:r>
            <a:endParaRPr lang="zh-HK" altLang="en-US" sz="2000" b="1" u="sng" dirty="0"/>
          </a:p>
        </p:txBody>
      </p:sp>
      <p:sp>
        <p:nvSpPr>
          <p:cNvPr id="3" name="Rectangle 2"/>
          <p:cNvSpPr/>
          <p:nvPr/>
        </p:nvSpPr>
        <p:spPr>
          <a:xfrm>
            <a:off x="618943" y="707886"/>
            <a:ext cx="4910587" cy="3046988"/>
          </a:xfrm>
          <a:prstGeom prst="rect">
            <a:avLst/>
          </a:prstGeom>
        </p:spPr>
        <p:txBody>
          <a:bodyPr wrap="square">
            <a:spAutoFit/>
          </a:bodyPr>
          <a:lstStyle/>
          <a:p>
            <a:r>
              <a:rPr lang="zh-HK" altLang="en-US" sz="1200" dirty="0">
                <a:solidFill>
                  <a:srgbClr val="00B050"/>
                </a:solidFill>
              </a:rPr>
              <a:t>'Extract cell A1 from worksheets2 to 6 and place them in a vector</a:t>
            </a:r>
          </a:p>
          <a:p>
            <a:r>
              <a:rPr lang="zh-HK" altLang="en-US" sz="1200" dirty="0">
                <a:solidFill>
                  <a:srgbClr val="00B050"/>
                </a:solidFill>
              </a:rPr>
              <a:t>'in workSheet1 at cell A1. Also join words into a single string and</a:t>
            </a:r>
          </a:p>
          <a:p>
            <a:r>
              <a:rPr lang="zh-HK" altLang="en-US" sz="1200" dirty="0">
                <a:solidFill>
                  <a:srgbClr val="00B050"/>
                </a:solidFill>
              </a:rPr>
              <a:t>'place into A2</a:t>
            </a:r>
          </a:p>
          <a:p>
            <a:r>
              <a:rPr lang="en-US" altLang="zh-HK" sz="1200" dirty="0" smtClean="0"/>
              <a:t>Options Base 1</a:t>
            </a:r>
          </a:p>
          <a:p>
            <a:r>
              <a:rPr lang="zh-HK" altLang="en-US" sz="1200" dirty="0" smtClean="0"/>
              <a:t>Sub </a:t>
            </a:r>
            <a:r>
              <a:rPr lang="zh-HK" altLang="en-US" sz="1200" dirty="0"/>
              <a:t>Consolidate()</a:t>
            </a:r>
          </a:p>
          <a:p>
            <a:r>
              <a:rPr lang="zh-HK" altLang="en-US" sz="1200" dirty="0"/>
              <a:t>Dim A() As String</a:t>
            </a:r>
          </a:p>
          <a:p>
            <a:r>
              <a:rPr lang="zh-HK" altLang="en-US" sz="1200" dirty="0"/>
              <a:t>Dim i As Integer, n As Integer</a:t>
            </a:r>
          </a:p>
          <a:p>
            <a:r>
              <a:rPr lang="zh-HK" altLang="en-US" sz="1200" dirty="0"/>
              <a:t>n = Worksheets.Count</a:t>
            </a:r>
          </a:p>
          <a:p>
            <a:r>
              <a:rPr lang="zh-HK" altLang="en-US" sz="1200" dirty="0"/>
              <a:t>ReDim A(n - 1) As Variant</a:t>
            </a:r>
          </a:p>
          <a:p>
            <a:r>
              <a:rPr lang="zh-HK" altLang="en-US" sz="1200" dirty="0">
                <a:solidFill>
                  <a:srgbClr val="00B050"/>
                </a:solidFill>
              </a:rPr>
              <a:t>'Extract cells A1 and put into vector A</a:t>
            </a:r>
          </a:p>
          <a:p>
            <a:r>
              <a:rPr lang="zh-HK" altLang="en-US" sz="1200" dirty="0"/>
              <a:t>For i = 2 To n</a:t>
            </a:r>
          </a:p>
          <a:p>
            <a:r>
              <a:rPr lang="zh-HK" altLang="en-US" sz="1200" dirty="0"/>
              <a:t>    A(i - 1) = Worksheet(i).Range("A1")</a:t>
            </a:r>
          </a:p>
          <a:p>
            <a:r>
              <a:rPr lang="zh-HK" altLang="en-US" sz="1200" dirty="0"/>
              <a:t>Next i</a:t>
            </a:r>
          </a:p>
          <a:p>
            <a:r>
              <a:rPr lang="zh-HK" altLang="en-US" sz="1200" dirty="0"/>
              <a:t>Worksheet(1).Range("A1:A" &amp; n - 1) = WorksheetFunction.Transpose(A)</a:t>
            </a:r>
          </a:p>
          <a:p>
            <a:r>
              <a:rPr lang="zh-HK" altLang="en-US" sz="1200" dirty="0"/>
              <a:t>Worksheet(1).Range("A2") = Join(A, " ")</a:t>
            </a:r>
          </a:p>
          <a:p>
            <a:r>
              <a:rPr lang="zh-HK" altLang="en-US" sz="1200" dirty="0"/>
              <a:t>End Sub</a:t>
            </a:r>
          </a:p>
        </p:txBody>
      </p:sp>
    </p:spTree>
    <p:extLst>
      <p:ext uri="{BB962C8B-B14F-4D97-AF65-F5344CB8AC3E}">
        <p14:creationId xmlns:p14="http://schemas.microsoft.com/office/powerpoint/2010/main" val="2521083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336052" y="1541265"/>
            <a:ext cx="3907374" cy="3010544"/>
            <a:chOff x="1035110" y="1587565"/>
            <a:chExt cx="3907374" cy="3010544"/>
          </a:xfrm>
        </p:grpSpPr>
        <p:grpSp>
          <p:nvGrpSpPr>
            <p:cNvPr id="7" name="Group 6"/>
            <p:cNvGrpSpPr/>
            <p:nvPr/>
          </p:nvGrpSpPr>
          <p:grpSpPr>
            <a:xfrm>
              <a:off x="1035110" y="1587565"/>
              <a:ext cx="3907374" cy="3010544"/>
              <a:chOff x="103517" y="1555887"/>
              <a:chExt cx="3907374" cy="3010544"/>
            </a:xfrm>
          </p:grpSpPr>
          <p:pic>
            <p:nvPicPr>
              <p:cNvPr id="4" name="Picture 3"/>
              <p:cNvPicPr>
                <a:picLocks noChangeAspect="1"/>
              </p:cNvPicPr>
              <p:nvPr/>
            </p:nvPicPr>
            <p:blipFill>
              <a:blip r:embed="rId2"/>
              <a:stretch>
                <a:fillRect/>
              </a:stretch>
            </p:blipFill>
            <p:spPr>
              <a:xfrm>
                <a:off x="671944" y="1555887"/>
                <a:ext cx="3110451" cy="3010544"/>
              </a:xfrm>
              <a:prstGeom prst="rect">
                <a:avLst/>
              </a:prstGeom>
            </p:spPr>
          </p:pic>
          <p:pic>
            <p:nvPicPr>
              <p:cNvPr id="5" name="Picture 4"/>
              <p:cNvPicPr>
                <a:picLocks noChangeAspect="1"/>
              </p:cNvPicPr>
              <p:nvPr/>
            </p:nvPicPr>
            <p:blipFill>
              <a:blip r:embed="rId3"/>
              <a:stretch>
                <a:fillRect/>
              </a:stretch>
            </p:blipFill>
            <p:spPr>
              <a:xfrm>
                <a:off x="103517" y="1914434"/>
                <a:ext cx="513009" cy="1368025"/>
              </a:xfrm>
              <a:prstGeom prst="rect">
                <a:avLst/>
              </a:prstGeom>
            </p:spPr>
          </p:pic>
          <p:sp>
            <p:nvSpPr>
              <p:cNvPr id="6" name="Rectangle 5"/>
              <p:cNvSpPr/>
              <p:nvPr/>
            </p:nvSpPr>
            <p:spPr>
              <a:xfrm>
                <a:off x="2673927" y="1641764"/>
                <a:ext cx="1336964" cy="20712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grpSp>
        <p:sp>
          <p:nvSpPr>
            <p:cNvPr id="12" name="Rectangle 11"/>
            <p:cNvSpPr/>
            <p:nvPr/>
          </p:nvSpPr>
          <p:spPr>
            <a:xfrm>
              <a:off x="3007685" y="2073982"/>
              <a:ext cx="91296" cy="1179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TextBox 12"/>
            <p:cNvSpPr txBox="1"/>
            <p:nvPr/>
          </p:nvSpPr>
          <p:spPr>
            <a:xfrm>
              <a:off x="2889704" y="2028693"/>
              <a:ext cx="235962" cy="215444"/>
            </a:xfrm>
            <a:prstGeom prst="rect">
              <a:avLst/>
            </a:prstGeom>
            <a:noFill/>
          </p:spPr>
          <p:txBody>
            <a:bodyPr wrap="none" rtlCol="0">
              <a:spAutoFit/>
            </a:bodyPr>
            <a:lstStyle/>
            <a:p>
              <a:r>
                <a:rPr lang="en-US" altLang="zh-HK" sz="800" dirty="0" smtClean="0">
                  <a:solidFill>
                    <a:schemeClr val="accent5">
                      <a:lumMod val="60000"/>
                      <a:lumOff val="40000"/>
                    </a:schemeClr>
                  </a:solidFill>
                </a:rPr>
                <a:t>2</a:t>
              </a:r>
              <a:endParaRPr lang="zh-HK" altLang="en-US" sz="800" dirty="0">
                <a:solidFill>
                  <a:schemeClr val="accent5">
                    <a:lumMod val="60000"/>
                    <a:lumOff val="40000"/>
                  </a:schemeClr>
                </a:solidFill>
              </a:endParaRPr>
            </a:p>
          </p:txBody>
        </p:sp>
      </p:grpSp>
      <p:sp>
        <p:nvSpPr>
          <p:cNvPr id="2" name="Rectangle 1"/>
          <p:cNvSpPr/>
          <p:nvPr/>
        </p:nvSpPr>
        <p:spPr>
          <a:xfrm>
            <a:off x="103518" y="11753"/>
            <a:ext cx="6538822" cy="707886"/>
          </a:xfrm>
          <a:prstGeom prst="rect">
            <a:avLst/>
          </a:prstGeom>
        </p:spPr>
        <p:txBody>
          <a:bodyPr wrap="square">
            <a:spAutoFit/>
          </a:bodyPr>
          <a:lstStyle/>
          <a:p>
            <a:pPr algn="ctr"/>
            <a:r>
              <a:rPr lang="en-US" altLang="zh-HK" sz="2000" b="1" u="sng" dirty="0">
                <a:latin typeface="OpenSans-Light"/>
              </a:rPr>
              <a:t>Counting total number of 7's in all worksheets of a workbook</a:t>
            </a:r>
            <a:endParaRPr lang="zh-HK" altLang="en-US" sz="2000" b="1" u="sng" dirty="0"/>
          </a:p>
        </p:txBody>
      </p:sp>
      <p:sp>
        <p:nvSpPr>
          <p:cNvPr id="3" name="Rectangle 2"/>
          <p:cNvSpPr/>
          <p:nvPr/>
        </p:nvSpPr>
        <p:spPr>
          <a:xfrm>
            <a:off x="254479" y="765611"/>
            <a:ext cx="6603521" cy="615553"/>
          </a:xfrm>
          <a:prstGeom prst="rect">
            <a:avLst/>
          </a:prstGeom>
        </p:spPr>
        <p:txBody>
          <a:bodyPr wrap="square">
            <a:spAutoFit/>
          </a:bodyPr>
          <a:lstStyle/>
          <a:p>
            <a:r>
              <a:rPr lang="en-US" altLang="zh-HK" sz="1200" b="1" dirty="0" smtClean="0">
                <a:latin typeface="OpenSans"/>
              </a:rPr>
              <a:t>Objective</a:t>
            </a:r>
            <a:r>
              <a:rPr lang="en-US" altLang="zh-HK" sz="1100" dirty="0" smtClean="0">
                <a:latin typeface="OpenSans"/>
              </a:rPr>
              <a:t>: Iterate </a:t>
            </a:r>
            <a:r>
              <a:rPr lang="en-US" altLang="zh-HK" sz="1100" dirty="0">
                <a:latin typeface="OpenSans"/>
              </a:rPr>
              <a:t> through the worksheets </a:t>
            </a:r>
            <a:r>
              <a:rPr lang="en-US" altLang="zh-HK" sz="1100" dirty="0" smtClean="0">
                <a:latin typeface="OpenSans"/>
              </a:rPr>
              <a:t>and </a:t>
            </a:r>
            <a:r>
              <a:rPr lang="en-US" altLang="zh-HK" sz="1100" dirty="0">
                <a:latin typeface="OpenSans"/>
              </a:rPr>
              <a:t>count the number of </a:t>
            </a:r>
            <a:r>
              <a:rPr lang="en-US" altLang="zh-HK" sz="1100" dirty="0" smtClean="0">
                <a:latin typeface="OpenSans"/>
              </a:rPr>
              <a:t>7s </a:t>
            </a:r>
            <a:r>
              <a:rPr lang="en-US" altLang="zh-HK" sz="1100" dirty="0">
                <a:latin typeface="OpenSans"/>
              </a:rPr>
              <a:t>that are in the workbook.</a:t>
            </a:r>
          </a:p>
          <a:p>
            <a:r>
              <a:rPr lang="en-US" altLang="zh-HK" sz="1100" dirty="0" smtClean="0">
                <a:latin typeface="OpenSans"/>
              </a:rPr>
              <a:t>And </a:t>
            </a:r>
            <a:r>
              <a:rPr lang="en-US" altLang="zh-HK" sz="1100" dirty="0">
                <a:latin typeface="OpenSans"/>
              </a:rPr>
              <a:t>then, we're going to take that result and either display it in the message </a:t>
            </a:r>
            <a:r>
              <a:rPr lang="en-US" altLang="zh-HK" sz="1100" dirty="0" smtClean="0">
                <a:latin typeface="OpenSans"/>
              </a:rPr>
              <a:t>box or </a:t>
            </a:r>
            <a:r>
              <a:rPr lang="en-US" altLang="zh-HK" sz="1100" dirty="0">
                <a:latin typeface="OpenSans"/>
              </a:rPr>
              <a:t>maybe write it to </a:t>
            </a:r>
            <a:r>
              <a:rPr lang="en-US" altLang="zh-HK" sz="1100" dirty="0" smtClean="0">
                <a:latin typeface="OpenSans"/>
              </a:rPr>
              <a:t>sheet1.</a:t>
            </a:r>
            <a:r>
              <a:rPr lang="en-US" altLang="zh-HK" sz="1100" b="0" i="0" u="none" strike="noStrike" dirty="0" smtClean="0">
                <a:effectLst/>
                <a:latin typeface="OpenSans"/>
              </a:rPr>
              <a:t>Remember worksheet1 is empty so nothing to extract from there.</a:t>
            </a:r>
            <a:endParaRPr lang="en-US" altLang="zh-HK" sz="1100" b="0" i="0" u="none" strike="noStrike" dirty="0">
              <a:effectLst/>
              <a:latin typeface="OpenSans"/>
            </a:endParaRPr>
          </a:p>
        </p:txBody>
      </p:sp>
      <p:sp>
        <p:nvSpPr>
          <p:cNvPr id="8" name="Right Brace 7"/>
          <p:cNvSpPr/>
          <p:nvPr/>
        </p:nvSpPr>
        <p:spPr>
          <a:xfrm>
            <a:off x="3860405" y="1997015"/>
            <a:ext cx="81198" cy="456818"/>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sp>
        <p:nvSpPr>
          <p:cNvPr id="9" name="Right Brace 8"/>
          <p:cNvSpPr/>
          <p:nvPr/>
        </p:nvSpPr>
        <p:spPr>
          <a:xfrm>
            <a:off x="4968873" y="2677391"/>
            <a:ext cx="81198" cy="1749136"/>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sp>
        <p:nvSpPr>
          <p:cNvPr id="10" name="TextBox 9"/>
          <p:cNvSpPr txBox="1"/>
          <p:nvPr/>
        </p:nvSpPr>
        <p:spPr>
          <a:xfrm>
            <a:off x="3941603" y="2025369"/>
            <a:ext cx="1633530" cy="400110"/>
          </a:xfrm>
          <a:prstGeom prst="rect">
            <a:avLst/>
          </a:prstGeom>
          <a:noFill/>
        </p:spPr>
        <p:txBody>
          <a:bodyPr wrap="square" rtlCol="0">
            <a:spAutoFit/>
          </a:bodyPr>
          <a:lstStyle/>
          <a:p>
            <a:r>
              <a:rPr lang="en-US" altLang="zh-HK" sz="1000" dirty="0" smtClean="0">
                <a:solidFill>
                  <a:srgbClr val="FF0000"/>
                </a:solidFill>
              </a:rPr>
              <a:t>This loop is to Iterate through the Worksheets</a:t>
            </a:r>
            <a:endParaRPr lang="zh-HK" altLang="en-US" sz="1000" dirty="0">
              <a:solidFill>
                <a:srgbClr val="FF0000"/>
              </a:solidFill>
            </a:endParaRPr>
          </a:p>
        </p:txBody>
      </p:sp>
      <p:sp>
        <p:nvSpPr>
          <p:cNvPr id="11" name="TextBox 10"/>
          <p:cNvSpPr txBox="1"/>
          <p:nvPr/>
        </p:nvSpPr>
        <p:spPr>
          <a:xfrm>
            <a:off x="5102849" y="3284976"/>
            <a:ext cx="1633530" cy="553998"/>
          </a:xfrm>
          <a:prstGeom prst="rect">
            <a:avLst/>
          </a:prstGeom>
          <a:noFill/>
        </p:spPr>
        <p:txBody>
          <a:bodyPr wrap="square" rtlCol="0">
            <a:spAutoFit/>
          </a:bodyPr>
          <a:lstStyle/>
          <a:p>
            <a:r>
              <a:rPr lang="en-US" altLang="zh-HK" sz="1000" dirty="0" smtClean="0">
                <a:solidFill>
                  <a:srgbClr val="FF0000"/>
                </a:solidFill>
              </a:rPr>
              <a:t>This loop is to Iterate through the rows and columns of the arrays</a:t>
            </a:r>
            <a:endParaRPr lang="zh-HK" altLang="en-US" sz="1000" dirty="0">
              <a:solidFill>
                <a:srgbClr val="FF0000"/>
              </a:solidFill>
            </a:endParaRPr>
          </a:p>
        </p:txBody>
      </p:sp>
      <p:sp>
        <p:nvSpPr>
          <p:cNvPr id="15" name="Rectangle 14"/>
          <p:cNvSpPr/>
          <p:nvPr/>
        </p:nvSpPr>
        <p:spPr>
          <a:xfrm>
            <a:off x="931415" y="4827031"/>
            <a:ext cx="5133633" cy="3970318"/>
          </a:xfrm>
          <a:prstGeom prst="rect">
            <a:avLst/>
          </a:prstGeom>
        </p:spPr>
        <p:txBody>
          <a:bodyPr wrap="square">
            <a:spAutoFit/>
          </a:bodyPr>
          <a:lstStyle/>
          <a:p>
            <a:r>
              <a:rPr lang="zh-HK" altLang="en-US" sz="1200" dirty="0">
                <a:solidFill>
                  <a:srgbClr val="00B050"/>
                </a:solidFill>
              </a:rPr>
              <a:t>'This Sub counts the number of 7s in worksheets 2 to 6 and</a:t>
            </a:r>
          </a:p>
          <a:p>
            <a:r>
              <a:rPr lang="zh-HK" altLang="en-US" sz="1200" dirty="0">
                <a:solidFill>
                  <a:srgbClr val="00B050"/>
                </a:solidFill>
              </a:rPr>
              <a:t>'outputs the number in MsgBox and CellA1 of sheet1</a:t>
            </a:r>
          </a:p>
          <a:p>
            <a:endParaRPr lang="zh-HK" altLang="en-US" sz="1200" dirty="0">
              <a:solidFill>
                <a:srgbClr val="00B050"/>
              </a:solidFill>
            </a:endParaRPr>
          </a:p>
          <a:p>
            <a:r>
              <a:rPr lang="zh-HK" altLang="en-US" sz="1200" dirty="0"/>
              <a:t>Sub CountSeven()</a:t>
            </a:r>
          </a:p>
          <a:p>
            <a:r>
              <a:rPr lang="zh-HK" altLang="en-US" sz="1200" dirty="0"/>
              <a:t>Dim i As Integer, j As Integer, k As Integer</a:t>
            </a:r>
          </a:p>
          <a:p>
            <a:r>
              <a:rPr lang="zh-HK" altLang="en-US" sz="1200" dirty="0"/>
              <a:t>Dim nr As Integer, nc As Integer, nw As Integer, c As Integer</a:t>
            </a:r>
          </a:p>
          <a:p>
            <a:r>
              <a:rPr lang="zh-HK" altLang="en-US" sz="1200" dirty="0"/>
              <a:t>nr = 6</a:t>
            </a:r>
          </a:p>
          <a:p>
            <a:r>
              <a:rPr lang="zh-HK" altLang="en-US" sz="1200" dirty="0"/>
              <a:t>nc = 4</a:t>
            </a:r>
          </a:p>
          <a:p>
            <a:r>
              <a:rPr lang="zh-HK" altLang="en-US" sz="1200" dirty="0"/>
              <a:t>nw = Worksheets.Count</a:t>
            </a:r>
          </a:p>
          <a:p>
            <a:r>
              <a:rPr lang="zh-HK" altLang="en-US" sz="1200" dirty="0"/>
              <a:t>For i = 2 To nw</a:t>
            </a:r>
          </a:p>
          <a:p>
            <a:r>
              <a:rPr lang="zh-HK" altLang="en-US" sz="1200" dirty="0"/>
              <a:t>    For j = 1 To nr</a:t>
            </a:r>
          </a:p>
          <a:p>
            <a:r>
              <a:rPr lang="zh-HK" altLang="en-US" sz="1200" dirty="0"/>
              <a:t>        For k = 1 To nc</a:t>
            </a:r>
          </a:p>
          <a:p>
            <a:r>
              <a:rPr lang="zh-HK" altLang="en-US" sz="1200" dirty="0"/>
              <a:t>            If Range("C5:F10").Cells(j, k) = 7 Then</a:t>
            </a:r>
          </a:p>
          <a:p>
            <a:r>
              <a:rPr lang="zh-HK" altLang="en-US" sz="1200" dirty="0"/>
              <a:t>                c = c + 1</a:t>
            </a:r>
          </a:p>
          <a:p>
            <a:r>
              <a:rPr lang="zh-HK" altLang="en-US" sz="1200" dirty="0"/>
              <a:t>            End If</a:t>
            </a:r>
          </a:p>
          <a:p>
            <a:r>
              <a:rPr lang="zh-HK" altLang="en-US" sz="1200" dirty="0"/>
              <a:t>        Next k</a:t>
            </a:r>
          </a:p>
          <a:p>
            <a:r>
              <a:rPr lang="zh-HK" altLang="en-US" sz="1200" dirty="0"/>
              <a:t>   Next j</a:t>
            </a:r>
          </a:p>
          <a:p>
            <a:r>
              <a:rPr lang="zh-HK" altLang="en-US" sz="1200" dirty="0"/>
              <a:t>Next i</a:t>
            </a:r>
          </a:p>
          <a:p>
            <a:r>
              <a:rPr lang="zh-HK" altLang="en-US" sz="1200" dirty="0"/>
              <a:t>MsgBox "Total no of 7s = " &amp; c</a:t>
            </a:r>
          </a:p>
          <a:p>
            <a:r>
              <a:rPr lang="zh-HK" altLang="en-US" sz="1200" dirty="0"/>
              <a:t>Worksheet(1).Range("A1") = "Total no of 7s = " &amp; c</a:t>
            </a:r>
          </a:p>
          <a:p>
            <a:r>
              <a:rPr lang="zh-HK" altLang="en-US" sz="1200" dirty="0"/>
              <a:t>End Sub</a:t>
            </a:r>
          </a:p>
        </p:txBody>
      </p:sp>
      <p:sp>
        <p:nvSpPr>
          <p:cNvPr id="16" name="Rectangle 15"/>
          <p:cNvSpPr/>
          <p:nvPr/>
        </p:nvSpPr>
        <p:spPr>
          <a:xfrm>
            <a:off x="231880" y="719640"/>
            <a:ext cx="6513477" cy="80777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863754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5441" y="0"/>
            <a:ext cx="6038491" cy="646331"/>
          </a:xfrm>
          <a:prstGeom prst="rect">
            <a:avLst/>
          </a:prstGeom>
        </p:spPr>
        <p:txBody>
          <a:bodyPr wrap="square">
            <a:spAutoFit/>
          </a:bodyPr>
          <a:lstStyle/>
          <a:p>
            <a:pPr algn="ctr"/>
            <a:r>
              <a:rPr lang="en-US" altLang="zh-HK" b="1" u="sng" dirty="0">
                <a:latin typeface="OpenSans-Light"/>
              </a:rPr>
              <a:t>Putting it all together: Consolidating employee schedules in multiple worksheets</a:t>
            </a:r>
            <a:endParaRPr lang="zh-HK" altLang="en-US" b="1" u="sng" dirty="0"/>
          </a:p>
        </p:txBody>
      </p:sp>
      <p:pic>
        <p:nvPicPr>
          <p:cNvPr id="3" name="Picture 2"/>
          <p:cNvPicPr>
            <a:picLocks noChangeAspect="1"/>
          </p:cNvPicPr>
          <p:nvPr/>
        </p:nvPicPr>
        <p:blipFill>
          <a:blip r:embed="rId2"/>
          <a:stretch>
            <a:fillRect/>
          </a:stretch>
        </p:blipFill>
        <p:spPr>
          <a:xfrm>
            <a:off x="302881" y="1959230"/>
            <a:ext cx="1611927" cy="690826"/>
          </a:xfrm>
          <a:prstGeom prst="rect">
            <a:avLst/>
          </a:prstGeom>
        </p:spPr>
      </p:pic>
      <p:pic>
        <p:nvPicPr>
          <p:cNvPr id="4" name="Picture 3"/>
          <p:cNvPicPr>
            <a:picLocks noChangeAspect="1"/>
          </p:cNvPicPr>
          <p:nvPr/>
        </p:nvPicPr>
        <p:blipFill>
          <a:blip r:embed="rId3"/>
          <a:stretch>
            <a:fillRect/>
          </a:stretch>
        </p:blipFill>
        <p:spPr>
          <a:xfrm>
            <a:off x="1978323" y="1959230"/>
            <a:ext cx="2172705" cy="1447746"/>
          </a:xfrm>
          <a:prstGeom prst="rect">
            <a:avLst/>
          </a:prstGeom>
        </p:spPr>
      </p:pic>
      <p:pic>
        <p:nvPicPr>
          <p:cNvPr id="5" name="Picture 4"/>
          <p:cNvPicPr>
            <a:picLocks noChangeAspect="1"/>
          </p:cNvPicPr>
          <p:nvPr/>
        </p:nvPicPr>
        <p:blipFill>
          <a:blip r:embed="rId4"/>
          <a:stretch>
            <a:fillRect/>
          </a:stretch>
        </p:blipFill>
        <p:spPr>
          <a:xfrm>
            <a:off x="4259243" y="1937037"/>
            <a:ext cx="2291449" cy="1464917"/>
          </a:xfrm>
          <a:prstGeom prst="rect">
            <a:avLst/>
          </a:prstGeom>
        </p:spPr>
      </p:pic>
      <p:sp>
        <p:nvSpPr>
          <p:cNvPr id="6" name="Rectangle 5"/>
          <p:cNvSpPr/>
          <p:nvPr/>
        </p:nvSpPr>
        <p:spPr>
          <a:xfrm>
            <a:off x="213743" y="720454"/>
            <a:ext cx="6463102" cy="1107996"/>
          </a:xfrm>
          <a:prstGeom prst="rect">
            <a:avLst/>
          </a:prstGeom>
        </p:spPr>
        <p:txBody>
          <a:bodyPr wrap="square">
            <a:spAutoFit/>
          </a:bodyPr>
          <a:lstStyle/>
          <a:p>
            <a:r>
              <a:rPr lang="en-US" altLang="zh-HK" sz="1100" b="1" dirty="0" smtClean="0">
                <a:latin typeface="OpenSans"/>
              </a:rPr>
              <a:t>Objective:</a:t>
            </a:r>
            <a:r>
              <a:rPr lang="en-US" altLang="zh-HK" sz="1100" dirty="0" smtClean="0">
                <a:latin typeface="OpenSans"/>
              </a:rPr>
              <a:t> There are 6 </a:t>
            </a:r>
            <a:r>
              <a:rPr lang="en-US" altLang="zh-HK" sz="1100" dirty="0">
                <a:latin typeface="OpenSans"/>
              </a:rPr>
              <a:t>different employees</a:t>
            </a:r>
            <a:r>
              <a:rPr lang="en-US" altLang="zh-HK" sz="1100" dirty="0" smtClean="0">
                <a:latin typeface="OpenSans"/>
              </a:rPr>
              <a:t>.</a:t>
            </a:r>
            <a:r>
              <a:rPr lang="en-US" altLang="zh-HK" sz="1100" dirty="0">
                <a:latin typeface="OpenSans"/>
              </a:rPr>
              <a:t> Each employee submits </a:t>
            </a:r>
            <a:r>
              <a:rPr lang="en-US" altLang="zh-HK" sz="1100" dirty="0" smtClean="0">
                <a:latin typeface="OpenSans"/>
              </a:rPr>
              <a:t>their weekly availability </a:t>
            </a:r>
            <a:r>
              <a:rPr lang="en-US" altLang="zh-HK" sz="1100" dirty="0">
                <a:latin typeface="OpenSans"/>
              </a:rPr>
              <a:t>for a joint meeting time</a:t>
            </a:r>
            <a:r>
              <a:rPr lang="en-US" altLang="zh-HK" sz="1100" dirty="0" smtClean="0">
                <a:latin typeface="OpenSans"/>
              </a:rPr>
              <a:t>. So we have the following sheets: Summary, Jim, Suzy, Charlie, Emily, Jennifer, Rex.</a:t>
            </a:r>
            <a:r>
              <a:rPr lang="en-US" altLang="zh-HK" sz="1100" dirty="0">
                <a:latin typeface="OpenSans"/>
              </a:rPr>
              <a:t>  </a:t>
            </a:r>
            <a:r>
              <a:rPr lang="en-US" altLang="zh-HK" sz="1100" dirty="0" smtClean="0">
                <a:latin typeface="OpenSans"/>
              </a:rPr>
              <a:t>We want to </a:t>
            </a:r>
            <a:r>
              <a:rPr lang="en-US" altLang="zh-HK" sz="1100" dirty="0">
                <a:latin typeface="OpenSans"/>
              </a:rPr>
              <a:t>consolidate </a:t>
            </a:r>
            <a:r>
              <a:rPr lang="en-US" altLang="zh-HK" sz="1100" dirty="0" smtClean="0">
                <a:latin typeface="OpenSans"/>
              </a:rPr>
              <a:t>schedules by iterating through all sheets to </a:t>
            </a:r>
            <a:r>
              <a:rPr lang="en-US" altLang="zh-HK" sz="1100" dirty="0">
                <a:latin typeface="OpenSans"/>
              </a:rPr>
              <a:t>count the </a:t>
            </a:r>
            <a:r>
              <a:rPr lang="en-US" altLang="zh-HK" sz="1100" dirty="0" smtClean="0">
                <a:latin typeface="OpenSans"/>
              </a:rPr>
              <a:t>time slots marked by </a:t>
            </a:r>
            <a:r>
              <a:rPr lang="en-US" altLang="zh-HK" sz="1100" dirty="0">
                <a:latin typeface="OpenSans"/>
              </a:rPr>
              <a:t>X's </a:t>
            </a:r>
            <a:r>
              <a:rPr lang="en-US" altLang="zh-HK" sz="1100" dirty="0" smtClean="0">
                <a:latin typeface="OpenSans"/>
              </a:rPr>
              <a:t>and sum up the times in the Summary worksheet. Then we identify time slots with maximum availabilities and highlight the slot in green. </a:t>
            </a:r>
            <a:r>
              <a:rPr lang="en-US" altLang="zh-HK" sz="1100" dirty="0">
                <a:latin typeface="OpenSans"/>
              </a:rPr>
              <a:t> So the user can just say, Tuesday from 1 to 2 is a great time to meet, </a:t>
            </a:r>
            <a:r>
              <a:rPr lang="en-US" altLang="zh-HK" sz="1100" dirty="0" smtClean="0">
                <a:latin typeface="OpenSans"/>
              </a:rPr>
              <a:t>or Friday </a:t>
            </a:r>
            <a:r>
              <a:rPr lang="en-US" altLang="zh-HK" sz="1100" dirty="0">
                <a:latin typeface="OpenSans"/>
              </a:rPr>
              <a:t>from 11 to 12 is a great </a:t>
            </a:r>
            <a:r>
              <a:rPr lang="en-US" altLang="zh-HK" sz="1100" dirty="0" smtClean="0">
                <a:latin typeface="OpenSans"/>
              </a:rPr>
              <a:t>time.  See the diagrams below: </a:t>
            </a:r>
            <a:endParaRPr lang="en-US" altLang="zh-HK" sz="1100" b="0" i="0" strike="noStrike" dirty="0">
              <a:effectLst/>
              <a:latin typeface="OpenSans"/>
            </a:endParaRPr>
          </a:p>
        </p:txBody>
      </p:sp>
      <p:sp>
        <p:nvSpPr>
          <p:cNvPr id="7" name="Rectangle 6"/>
          <p:cNvSpPr/>
          <p:nvPr/>
        </p:nvSpPr>
        <p:spPr>
          <a:xfrm>
            <a:off x="163368" y="720454"/>
            <a:ext cx="6513477" cy="28173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8" name="Picture 7"/>
          <p:cNvPicPr>
            <a:picLocks noChangeAspect="1"/>
          </p:cNvPicPr>
          <p:nvPr/>
        </p:nvPicPr>
        <p:blipFill>
          <a:blip r:embed="rId5"/>
          <a:stretch>
            <a:fillRect/>
          </a:stretch>
        </p:blipFill>
        <p:spPr>
          <a:xfrm>
            <a:off x="436186" y="3761133"/>
            <a:ext cx="6018216" cy="4373098"/>
          </a:xfrm>
          <a:prstGeom prst="rect">
            <a:avLst/>
          </a:prstGeom>
        </p:spPr>
      </p:pic>
      <p:sp>
        <p:nvSpPr>
          <p:cNvPr id="9" name="Right Brace 8"/>
          <p:cNvSpPr/>
          <p:nvPr/>
        </p:nvSpPr>
        <p:spPr>
          <a:xfrm>
            <a:off x="3077937" y="4282633"/>
            <a:ext cx="151400" cy="578733"/>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sp>
        <p:nvSpPr>
          <p:cNvPr id="10" name="TextBox 9"/>
          <p:cNvSpPr txBox="1"/>
          <p:nvPr/>
        </p:nvSpPr>
        <p:spPr>
          <a:xfrm>
            <a:off x="3229337" y="4343191"/>
            <a:ext cx="1279467" cy="553998"/>
          </a:xfrm>
          <a:prstGeom prst="rect">
            <a:avLst/>
          </a:prstGeom>
          <a:noFill/>
        </p:spPr>
        <p:txBody>
          <a:bodyPr wrap="square" rtlCol="0">
            <a:spAutoFit/>
          </a:bodyPr>
          <a:lstStyle/>
          <a:p>
            <a:r>
              <a:rPr lang="en-US" altLang="zh-HK" sz="1000" dirty="0" smtClean="0">
                <a:solidFill>
                  <a:srgbClr val="FF0000"/>
                </a:solidFill>
              </a:rPr>
              <a:t>This loop is to Iterate through the Worksheets</a:t>
            </a:r>
            <a:endParaRPr lang="zh-HK" altLang="en-US" sz="1000" dirty="0">
              <a:solidFill>
                <a:srgbClr val="FF0000"/>
              </a:solidFill>
            </a:endParaRPr>
          </a:p>
        </p:txBody>
      </p:sp>
      <p:sp>
        <p:nvSpPr>
          <p:cNvPr id="13" name="Right Brace 12"/>
          <p:cNvSpPr/>
          <p:nvPr/>
        </p:nvSpPr>
        <p:spPr>
          <a:xfrm rot="5400000">
            <a:off x="5487753" y="6903032"/>
            <a:ext cx="243065" cy="1669291"/>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sp>
        <p:nvSpPr>
          <p:cNvPr id="14" name="TextBox 13"/>
          <p:cNvSpPr txBox="1"/>
          <p:nvPr/>
        </p:nvSpPr>
        <p:spPr>
          <a:xfrm>
            <a:off x="4624311" y="7957498"/>
            <a:ext cx="2233689" cy="553998"/>
          </a:xfrm>
          <a:prstGeom prst="rect">
            <a:avLst/>
          </a:prstGeom>
          <a:noFill/>
        </p:spPr>
        <p:txBody>
          <a:bodyPr wrap="square" rtlCol="0">
            <a:spAutoFit/>
          </a:bodyPr>
          <a:lstStyle/>
          <a:p>
            <a:r>
              <a:rPr lang="en-US" altLang="zh-HK" sz="1000" dirty="0" smtClean="0">
                <a:solidFill>
                  <a:srgbClr val="FF0000"/>
                </a:solidFill>
              </a:rPr>
              <a:t>Increase the counts in this S array for the Summary Worksheet as we count the </a:t>
            </a:r>
            <a:r>
              <a:rPr lang="en-US" altLang="zh-HK" sz="1000" dirty="0" err="1" smtClean="0">
                <a:solidFill>
                  <a:srgbClr val="FF0000"/>
                </a:solidFill>
              </a:rPr>
              <a:t>Xs</a:t>
            </a:r>
            <a:r>
              <a:rPr lang="en-US" altLang="zh-HK" sz="1000" dirty="0" smtClean="0">
                <a:solidFill>
                  <a:srgbClr val="FF0000"/>
                </a:solidFill>
              </a:rPr>
              <a:t> in each employee worksheet</a:t>
            </a:r>
            <a:endParaRPr lang="zh-HK" altLang="en-US" sz="1000" dirty="0">
              <a:solidFill>
                <a:srgbClr val="FF0000"/>
              </a:solidFill>
            </a:endParaRPr>
          </a:p>
        </p:txBody>
      </p:sp>
    </p:spTree>
    <p:extLst>
      <p:ext uri="{BB962C8B-B14F-4D97-AF65-F5344CB8AC3E}">
        <p14:creationId xmlns:p14="http://schemas.microsoft.com/office/powerpoint/2010/main" val="322161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436" y="277793"/>
            <a:ext cx="2003754" cy="369332"/>
          </a:xfrm>
          <a:prstGeom prst="rect">
            <a:avLst/>
          </a:prstGeom>
          <a:noFill/>
        </p:spPr>
        <p:txBody>
          <a:bodyPr wrap="none" rtlCol="0">
            <a:spAutoFit/>
          </a:bodyPr>
          <a:lstStyle/>
          <a:p>
            <a:r>
              <a:rPr lang="en-US" altLang="zh-HK" b="1" dirty="0" smtClean="0">
                <a:solidFill>
                  <a:srgbClr val="FF0000"/>
                </a:solidFill>
              </a:rPr>
              <a:t>Create Local Arrays</a:t>
            </a:r>
            <a:endParaRPr lang="zh-HK" altLang="en-US" b="1" dirty="0">
              <a:solidFill>
                <a:srgbClr val="FF0000"/>
              </a:solidFill>
            </a:endParaRPr>
          </a:p>
        </p:txBody>
      </p:sp>
      <p:pic>
        <p:nvPicPr>
          <p:cNvPr id="5" name="Picture 4"/>
          <p:cNvPicPr>
            <a:picLocks noChangeAspect="1"/>
          </p:cNvPicPr>
          <p:nvPr/>
        </p:nvPicPr>
        <p:blipFill>
          <a:blip r:embed="rId2"/>
          <a:stretch>
            <a:fillRect/>
          </a:stretch>
        </p:blipFill>
        <p:spPr>
          <a:xfrm>
            <a:off x="750498" y="743738"/>
            <a:ext cx="1879110" cy="1092011"/>
          </a:xfrm>
          <a:prstGeom prst="rect">
            <a:avLst/>
          </a:prstGeom>
        </p:spPr>
      </p:pic>
      <p:pic>
        <p:nvPicPr>
          <p:cNvPr id="7" name="Picture 6"/>
          <p:cNvPicPr>
            <a:picLocks noChangeAspect="1"/>
          </p:cNvPicPr>
          <p:nvPr/>
        </p:nvPicPr>
        <p:blipFill>
          <a:blip r:embed="rId3"/>
          <a:stretch>
            <a:fillRect/>
          </a:stretch>
        </p:blipFill>
        <p:spPr>
          <a:xfrm>
            <a:off x="3179618" y="632264"/>
            <a:ext cx="2185612" cy="1415858"/>
          </a:xfrm>
          <a:prstGeom prst="rect">
            <a:avLst/>
          </a:prstGeom>
        </p:spPr>
      </p:pic>
      <p:sp>
        <p:nvSpPr>
          <p:cNvPr id="8" name="TextBox 7"/>
          <p:cNvSpPr txBox="1"/>
          <p:nvPr/>
        </p:nvSpPr>
        <p:spPr>
          <a:xfrm>
            <a:off x="2885133" y="2076154"/>
            <a:ext cx="3883335" cy="276999"/>
          </a:xfrm>
          <a:prstGeom prst="rect">
            <a:avLst/>
          </a:prstGeom>
          <a:noFill/>
        </p:spPr>
        <p:txBody>
          <a:bodyPr wrap="square" rtlCol="0">
            <a:spAutoFit/>
          </a:bodyPr>
          <a:lstStyle/>
          <a:p>
            <a:r>
              <a:rPr lang="en-US" altLang="zh-HK" sz="1200" dirty="0" smtClean="0">
                <a:solidFill>
                  <a:srgbClr val="FF0000"/>
                </a:solidFill>
              </a:rPr>
              <a:t>The local window will show what is inside the array</a:t>
            </a:r>
            <a:endParaRPr lang="zh-HK" altLang="en-US" sz="1200" dirty="0">
              <a:solidFill>
                <a:srgbClr val="FF0000"/>
              </a:solidFill>
            </a:endParaRPr>
          </a:p>
        </p:txBody>
      </p:sp>
      <p:sp>
        <p:nvSpPr>
          <p:cNvPr id="6" name="TextBox 5"/>
          <p:cNvSpPr txBox="1"/>
          <p:nvPr/>
        </p:nvSpPr>
        <p:spPr>
          <a:xfrm>
            <a:off x="115992" y="1844420"/>
            <a:ext cx="2836642" cy="461665"/>
          </a:xfrm>
          <a:prstGeom prst="rect">
            <a:avLst/>
          </a:prstGeom>
          <a:noFill/>
        </p:spPr>
        <p:txBody>
          <a:bodyPr wrap="square" rtlCol="0">
            <a:spAutoFit/>
          </a:bodyPr>
          <a:lstStyle/>
          <a:p>
            <a:r>
              <a:rPr lang="en-US" altLang="zh-HK" sz="1200" dirty="0" smtClean="0">
                <a:solidFill>
                  <a:srgbClr val="FF0000"/>
                </a:solidFill>
              </a:rPr>
              <a:t>Array A(2,2) includes a zeroth row, so it is actually a 3x3 array.</a:t>
            </a:r>
            <a:endParaRPr lang="zh-HK" altLang="en-US" sz="1200" dirty="0">
              <a:solidFill>
                <a:srgbClr val="FF0000"/>
              </a:solidFill>
            </a:endParaRPr>
          </a:p>
        </p:txBody>
      </p:sp>
      <p:grpSp>
        <p:nvGrpSpPr>
          <p:cNvPr id="9" name="Group 8"/>
          <p:cNvGrpSpPr/>
          <p:nvPr/>
        </p:nvGrpSpPr>
        <p:grpSpPr>
          <a:xfrm>
            <a:off x="702007" y="3033044"/>
            <a:ext cx="1506747" cy="1067833"/>
            <a:chOff x="723835" y="2908422"/>
            <a:chExt cx="1620956" cy="1189915"/>
          </a:xfrm>
        </p:grpSpPr>
        <p:pic>
          <p:nvPicPr>
            <p:cNvPr id="2" name="Picture 1"/>
            <p:cNvPicPr>
              <a:picLocks noChangeAspect="1"/>
            </p:cNvPicPr>
            <p:nvPr/>
          </p:nvPicPr>
          <p:blipFill>
            <a:blip r:embed="rId4"/>
            <a:stretch>
              <a:fillRect/>
            </a:stretch>
          </p:blipFill>
          <p:spPr>
            <a:xfrm>
              <a:off x="723835" y="2908422"/>
              <a:ext cx="1620956" cy="1189915"/>
            </a:xfrm>
            <a:prstGeom prst="rect">
              <a:avLst/>
            </a:prstGeom>
          </p:spPr>
        </p:pic>
        <p:sp>
          <p:nvSpPr>
            <p:cNvPr id="3" name="Rectangle 2"/>
            <p:cNvSpPr/>
            <p:nvPr/>
          </p:nvSpPr>
          <p:spPr>
            <a:xfrm>
              <a:off x="750498" y="3033044"/>
              <a:ext cx="1022884" cy="111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10" name="TextBox 9"/>
          <p:cNvSpPr txBox="1"/>
          <p:nvPr/>
        </p:nvSpPr>
        <p:spPr>
          <a:xfrm>
            <a:off x="115992" y="4092615"/>
            <a:ext cx="6603985" cy="276999"/>
          </a:xfrm>
          <a:prstGeom prst="rect">
            <a:avLst/>
          </a:prstGeom>
          <a:noFill/>
        </p:spPr>
        <p:txBody>
          <a:bodyPr wrap="square" rtlCol="0">
            <a:spAutoFit/>
          </a:bodyPr>
          <a:lstStyle/>
          <a:p>
            <a:r>
              <a:rPr lang="en-US" altLang="zh-HK" sz="1200" dirty="0" smtClean="0">
                <a:solidFill>
                  <a:srgbClr val="FF0000"/>
                </a:solidFill>
              </a:rPr>
              <a:t>Insert “Option Base 1” will get rid of the zeroth row and column, as can be seen in the locals window.</a:t>
            </a:r>
            <a:endParaRPr lang="zh-HK" altLang="en-US" sz="1200" dirty="0">
              <a:solidFill>
                <a:srgbClr val="FF0000"/>
              </a:solidFill>
            </a:endParaRPr>
          </a:p>
        </p:txBody>
      </p:sp>
      <p:pic>
        <p:nvPicPr>
          <p:cNvPr id="11" name="Picture 10"/>
          <p:cNvPicPr>
            <a:picLocks noChangeAspect="1"/>
          </p:cNvPicPr>
          <p:nvPr/>
        </p:nvPicPr>
        <p:blipFill>
          <a:blip r:embed="rId5"/>
          <a:stretch>
            <a:fillRect/>
          </a:stretch>
        </p:blipFill>
        <p:spPr>
          <a:xfrm>
            <a:off x="2836642" y="2813345"/>
            <a:ext cx="2173406" cy="1191685"/>
          </a:xfrm>
          <a:prstGeom prst="rect">
            <a:avLst/>
          </a:prstGeom>
        </p:spPr>
      </p:pic>
      <p:sp>
        <p:nvSpPr>
          <p:cNvPr id="12" name="Rectangle 11"/>
          <p:cNvSpPr/>
          <p:nvPr/>
        </p:nvSpPr>
        <p:spPr>
          <a:xfrm>
            <a:off x="276764" y="4560283"/>
            <a:ext cx="3429000" cy="1200329"/>
          </a:xfrm>
          <a:prstGeom prst="rect">
            <a:avLst/>
          </a:prstGeom>
        </p:spPr>
        <p:txBody>
          <a:bodyPr>
            <a:spAutoFit/>
          </a:bodyPr>
          <a:lstStyle/>
          <a:p>
            <a:r>
              <a:rPr lang="zh-HK" altLang="en-US" sz="800" dirty="0"/>
              <a:t>Sub CreateArray2()</a:t>
            </a:r>
          </a:p>
          <a:p>
            <a:r>
              <a:rPr lang="zh-HK" altLang="en-US" sz="800" dirty="0"/>
              <a:t>Dim A(2, 2) As Integer, i As Integer, j As Integer</a:t>
            </a:r>
          </a:p>
          <a:p>
            <a:r>
              <a:rPr lang="zh-HK" altLang="en-US" sz="800" dirty="0"/>
              <a:t>For i = 1 To 2</a:t>
            </a:r>
          </a:p>
          <a:p>
            <a:r>
              <a:rPr lang="zh-HK" altLang="en-US" sz="800" dirty="0"/>
              <a:t>    For j = 1 To 2</a:t>
            </a:r>
          </a:p>
          <a:p>
            <a:r>
              <a:rPr lang="zh-HK" altLang="en-US" sz="800" dirty="0"/>
              <a:t>        A(i, j) = InputBox("Please enter elements" &amp; i &amp; "," &amp; j)</a:t>
            </a:r>
          </a:p>
          <a:p>
            <a:r>
              <a:rPr lang="zh-HK" altLang="en-US" sz="800" dirty="0"/>
              <a:t>    Next j</a:t>
            </a:r>
          </a:p>
          <a:p>
            <a:r>
              <a:rPr lang="zh-HK" altLang="en-US" sz="800" dirty="0"/>
              <a:t>Next i</a:t>
            </a:r>
          </a:p>
          <a:p>
            <a:r>
              <a:rPr lang="zh-HK" altLang="en-US" sz="800" dirty="0"/>
              <a:t>Range("A1:B2") = A</a:t>
            </a:r>
          </a:p>
          <a:p>
            <a:r>
              <a:rPr lang="zh-HK" altLang="en-US" sz="800" dirty="0"/>
              <a:t>End Sub</a:t>
            </a:r>
          </a:p>
        </p:txBody>
      </p:sp>
      <p:pic>
        <p:nvPicPr>
          <p:cNvPr id="13" name="Picture 12"/>
          <p:cNvPicPr>
            <a:picLocks noChangeAspect="1"/>
          </p:cNvPicPr>
          <p:nvPr/>
        </p:nvPicPr>
        <p:blipFill>
          <a:blip r:embed="rId6"/>
          <a:stretch>
            <a:fillRect/>
          </a:stretch>
        </p:blipFill>
        <p:spPr>
          <a:xfrm>
            <a:off x="3027995" y="4645396"/>
            <a:ext cx="1175558" cy="375178"/>
          </a:xfrm>
          <a:prstGeom prst="rect">
            <a:avLst/>
          </a:prstGeom>
        </p:spPr>
      </p:pic>
    </p:spTree>
    <p:extLst>
      <p:ext uri="{BB962C8B-B14F-4D97-AF65-F5344CB8AC3E}">
        <p14:creationId xmlns:p14="http://schemas.microsoft.com/office/powerpoint/2010/main" val="2184262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5533" y="344487"/>
            <a:ext cx="5895875" cy="9233297"/>
          </a:xfrm>
          <a:prstGeom prst="rect">
            <a:avLst/>
          </a:prstGeom>
        </p:spPr>
        <p:txBody>
          <a:bodyPr wrap="square">
            <a:spAutoFit/>
          </a:bodyPr>
          <a:lstStyle/>
          <a:p>
            <a:r>
              <a:rPr lang="zh-HK" altLang="en-US" sz="1100" dirty="0"/>
              <a:t>Option Base 1</a:t>
            </a:r>
          </a:p>
          <a:p>
            <a:r>
              <a:rPr lang="zh-HK" altLang="en-US" sz="1100" dirty="0"/>
              <a:t> </a:t>
            </a:r>
          </a:p>
          <a:p>
            <a:r>
              <a:rPr lang="zh-HK" altLang="en-US" sz="1100" dirty="0"/>
              <a:t>Sub ConsolidateSchedules()</a:t>
            </a:r>
          </a:p>
          <a:p>
            <a:r>
              <a:rPr lang="zh-HK" altLang="en-US" sz="1100" dirty="0"/>
              <a:t>Dim w As Worksheet, i As Integer, j As </a:t>
            </a:r>
            <a:r>
              <a:rPr lang="zh-HK" altLang="en-US" sz="1100" dirty="0" smtClean="0"/>
              <a:t>Integer</a:t>
            </a:r>
            <a:r>
              <a:rPr lang="en-US" altLang="zh-HK" sz="1100" dirty="0" smtClean="0"/>
              <a:t>, </a:t>
            </a:r>
            <a:r>
              <a:rPr lang="zh-HK" altLang="en-US" sz="1100" dirty="0" smtClean="0"/>
              <a:t>nr </a:t>
            </a:r>
            <a:r>
              <a:rPr lang="zh-HK" altLang="en-US" sz="1100" dirty="0"/>
              <a:t>As Integer, nc As Integer, max As Integer</a:t>
            </a:r>
          </a:p>
          <a:p>
            <a:r>
              <a:rPr lang="en-US" altLang="zh-HK" sz="1100" dirty="0" smtClean="0"/>
              <a:t>D</a:t>
            </a:r>
            <a:r>
              <a:rPr lang="zh-HK" altLang="en-US" sz="1100" dirty="0" smtClean="0"/>
              <a:t>im </a:t>
            </a:r>
            <a:r>
              <a:rPr lang="zh-HK" altLang="en-US" sz="1100" dirty="0"/>
              <a:t>S() As Variant, c As Range</a:t>
            </a:r>
          </a:p>
          <a:p>
            <a:r>
              <a:rPr lang="zh-HK" altLang="en-US" sz="1100" dirty="0"/>
              <a:t>nr = 9</a:t>
            </a:r>
          </a:p>
          <a:p>
            <a:r>
              <a:rPr lang="zh-HK" altLang="en-US" sz="1100" dirty="0"/>
              <a:t>nc = 5</a:t>
            </a:r>
          </a:p>
          <a:p>
            <a:r>
              <a:rPr lang="zh-HK" altLang="en-US" sz="1100" dirty="0"/>
              <a:t>ReDim S(nr, nc) As Variant</a:t>
            </a:r>
          </a:p>
          <a:p>
            <a:r>
              <a:rPr lang="zh-HK" altLang="en-US" sz="1100" dirty="0">
                <a:solidFill>
                  <a:srgbClr val="00B050"/>
                </a:solidFill>
              </a:rPr>
              <a:t>'We want to exclude Summary worksheet in the loop, so need to add If Not Loop</a:t>
            </a:r>
          </a:p>
          <a:p>
            <a:r>
              <a:rPr lang="zh-HK" altLang="en-US" sz="1100" dirty="0"/>
              <a:t>For Each w In Worksheets</a:t>
            </a:r>
          </a:p>
          <a:p>
            <a:r>
              <a:rPr lang="zh-HK" altLang="en-US" sz="1100" dirty="0"/>
              <a:t>    If Not w.Name = "Summary" Then</a:t>
            </a:r>
          </a:p>
          <a:p>
            <a:r>
              <a:rPr lang="zh-HK" altLang="en-US" sz="1100" dirty="0"/>
              <a:t>        For i = 1 To </a:t>
            </a:r>
            <a:r>
              <a:rPr lang="zh-HK" altLang="en-US" sz="1100" dirty="0" smtClean="0"/>
              <a:t>nr</a:t>
            </a:r>
            <a:endParaRPr lang="zh-HK" altLang="en-US" sz="1100" dirty="0"/>
          </a:p>
          <a:p>
            <a:r>
              <a:rPr lang="zh-HK" altLang="en-US" sz="1100" dirty="0"/>
              <a:t>            For j = 1 To nc</a:t>
            </a:r>
          </a:p>
          <a:p>
            <a:r>
              <a:rPr lang="zh-HK" altLang="en-US" sz="1100" dirty="0"/>
              <a:t>                If w.Range("B4:F12").Cells(i, j) = "X" Then</a:t>
            </a:r>
          </a:p>
          <a:p>
            <a:r>
              <a:rPr lang="zh-HK" altLang="en-US" sz="1100" dirty="0"/>
              <a:t>                    S(i, j) = S(i, j) + 1</a:t>
            </a:r>
          </a:p>
          <a:p>
            <a:r>
              <a:rPr lang="zh-HK" altLang="en-US" sz="1100" dirty="0"/>
              <a:t>                End If</a:t>
            </a:r>
          </a:p>
          <a:p>
            <a:r>
              <a:rPr lang="zh-HK" altLang="en-US" sz="1100" dirty="0"/>
              <a:t>            Next j</a:t>
            </a:r>
          </a:p>
          <a:p>
            <a:r>
              <a:rPr lang="zh-HK" altLang="en-US" sz="1100" dirty="0"/>
              <a:t>        Next i</a:t>
            </a:r>
          </a:p>
          <a:p>
            <a:r>
              <a:rPr lang="zh-HK" altLang="en-US" sz="1100" dirty="0"/>
              <a:t>    End If</a:t>
            </a:r>
          </a:p>
          <a:p>
            <a:r>
              <a:rPr lang="zh-HK" altLang="en-US" sz="1100" dirty="0"/>
              <a:t>Next</a:t>
            </a:r>
          </a:p>
          <a:p>
            <a:r>
              <a:rPr lang="zh-HK" altLang="en-US" sz="1100" dirty="0">
                <a:solidFill>
                  <a:srgbClr val="00B050"/>
                </a:solidFill>
              </a:rPr>
              <a:t>'Now we have formed our Summary Schedule Array</a:t>
            </a:r>
          </a:p>
          <a:p>
            <a:r>
              <a:rPr lang="zh-HK" altLang="en-US" sz="1100" dirty="0"/>
              <a:t>Worksheets("Summary").Range("B4:F12") = S</a:t>
            </a:r>
          </a:p>
          <a:p>
            <a:r>
              <a:rPr lang="zh-HK" altLang="en-US" sz="1100" dirty="0">
                <a:solidFill>
                  <a:srgbClr val="00B050"/>
                </a:solidFill>
              </a:rPr>
              <a:t>'Now we identify the maximum availabilities in this Summary array and highlight in green</a:t>
            </a:r>
          </a:p>
          <a:p>
            <a:r>
              <a:rPr lang="zh-HK" altLang="en-US" sz="1100" dirty="0"/>
              <a:t>max = WorksheetFunction.max(S)</a:t>
            </a:r>
          </a:p>
          <a:p>
            <a:r>
              <a:rPr lang="zh-HK" altLang="en-US" sz="1100" dirty="0"/>
              <a:t>For Each c In Worksheets("Summary").Range("B4:F12")</a:t>
            </a:r>
          </a:p>
          <a:p>
            <a:r>
              <a:rPr lang="zh-HK" altLang="en-US" sz="1100" dirty="0"/>
              <a:t>    If c.Value = max Then</a:t>
            </a:r>
          </a:p>
          <a:p>
            <a:r>
              <a:rPr lang="zh-HK" altLang="en-US" sz="1100" dirty="0"/>
              <a:t>        With c.Interior</a:t>
            </a:r>
          </a:p>
          <a:p>
            <a:r>
              <a:rPr lang="zh-HK" altLang="en-US" sz="1100" dirty="0"/>
              <a:t>        .Pattern = xlSolid</a:t>
            </a:r>
          </a:p>
          <a:p>
            <a:r>
              <a:rPr lang="zh-HK" altLang="en-US" sz="1100" dirty="0"/>
              <a:t>        .PatternColorIndex = xlAutomatic</a:t>
            </a:r>
          </a:p>
          <a:p>
            <a:r>
              <a:rPr lang="zh-HK" altLang="en-US" sz="1100" dirty="0"/>
              <a:t>        .Color = 5296274</a:t>
            </a:r>
          </a:p>
          <a:p>
            <a:r>
              <a:rPr lang="zh-HK" altLang="en-US" sz="1100" dirty="0"/>
              <a:t>        .TintAndShade = 0</a:t>
            </a:r>
          </a:p>
          <a:p>
            <a:r>
              <a:rPr lang="zh-HK" altLang="en-US" sz="1100" dirty="0"/>
              <a:t>        .PatternTintAndShade = 0</a:t>
            </a:r>
          </a:p>
          <a:p>
            <a:r>
              <a:rPr lang="zh-HK" altLang="en-US" sz="1100" dirty="0"/>
              <a:t>        End With</a:t>
            </a:r>
          </a:p>
          <a:p>
            <a:r>
              <a:rPr lang="zh-HK" altLang="en-US" sz="1100" dirty="0"/>
              <a:t>    Else</a:t>
            </a:r>
          </a:p>
          <a:p>
            <a:r>
              <a:rPr lang="zh-HK" altLang="en-US" sz="1100" dirty="0"/>
              <a:t>        With c.Interior</a:t>
            </a:r>
          </a:p>
          <a:p>
            <a:r>
              <a:rPr lang="zh-HK" altLang="en-US" sz="1100" dirty="0"/>
              <a:t>        .Pattern = xlNone</a:t>
            </a:r>
          </a:p>
          <a:p>
            <a:r>
              <a:rPr lang="zh-HK" altLang="en-US" sz="1100" dirty="0"/>
              <a:t>        .TintAndShade = 0</a:t>
            </a:r>
          </a:p>
          <a:p>
            <a:r>
              <a:rPr lang="zh-HK" altLang="en-US" sz="1100" dirty="0"/>
              <a:t>        .PatternTintAndShade = 0</a:t>
            </a:r>
          </a:p>
          <a:p>
            <a:r>
              <a:rPr lang="zh-HK" altLang="en-US" sz="1100" dirty="0"/>
              <a:t>        End With</a:t>
            </a:r>
          </a:p>
          <a:p>
            <a:r>
              <a:rPr lang="zh-HK" altLang="en-US" sz="1100" dirty="0"/>
              <a:t>    End If</a:t>
            </a:r>
          </a:p>
          <a:p>
            <a:r>
              <a:rPr lang="zh-HK" altLang="en-US" sz="1100" dirty="0"/>
              <a:t>Next</a:t>
            </a:r>
          </a:p>
          <a:p>
            <a:r>
              <a:rPr lang="zh-HK" altLang="en-US" sz="1100" dirty="0"/>
              <a:t>End Sub</a:t>
            </a:r>
          </a:p>
          <a:p>
            <a:endParaRPr lang="zh-HK" altLang="en-US" sz="1100" dirty="0"/>
          </a:p>
          <a:p>
            <a:r>
              <a:rPr lang="zh-HK" altLang="en-US" sz="1100" dirty="0"/>
              <a:t>Sub Reset()</a:t>
            </a:r>
          </a:p>
          <a:p>
            <a:r>
              <a:rPr lang="zh-HK" altLang="en-US" sz="1100" dirty="0"/>
              <a:t>Dim c As Range</a:t>
            </a:r>
          </a:p>
          <a:p>
            <a:r>
              <a:rPr lang="zh-HK" altLang="en-US" sz="1100" dirty="0"/>
              <a:t>For Each c In Worksheets("Summary").Range("B4:F12")</a:t>
            </a:r>
          </a:p>
          <a:p>
            <a:r>
              <a:rPr lang="zh-HK" altLang="en-US" sz="1100" dirty="0"/>
              <a:t>    c.Clear</a:t>
            </a:r>
          </a:p>
          <a:p>
            <a:r>
              <a:rPr lang="zh-HK" altLang="en-US" sz="1100" dirty="0"/>
              <a:t>    With c.Interior</a:t>
            </a:r>
          </a:p>
          <a:p>
            <a:r>
              <a:rPr lang="zh-HK" altLang="en-US" sz="1100" dirty="0"/>
              <a:t>    .Pattern = xlNone</a:t>
            </a:r>
          </a:p>
          <a:p>
            <a:r>
              <a:rPr lang="zh-HK" altLang="en-US" sz="1100" dirty="0"/>
              <a:t>    .TintAndShade = 0</a:t>
            </a:r>
          </a:p>
          <a:p>
            <a:r>
              <a:rPr lang="zh-HK" altLang="en-US" sz="1100" dirty="0"/>
              <a:t>    .PatternTintAndShade = 0</a:t>
            </a:r>
          </a:p>
          <a:p>
            <a:r>
              <a:rPr lang="zh-HK" altLang="en-US" sz="1100" dirty="0"/>
              <a:t>    End With</a:t>
            </a:r>
          </a:p>
          <a:p>
            <a:r>
              <a:rPr lang="zh-HK" altLang="en-US" sz="1100" dirty="0"/>
              <a:t>Next</a:t>
            </a:r>
          </a:p>
          <a:p>
            <a:r>
              <a:rPr lang="zh-HK" altLang="en-US" sz="1100" dirty="0"/>
              <a:t>End Sub</a:t>
            </a:r>
          </a:p>
        </p:txBody>
      </p:sp>
    </p:spTree>
    <p:extLst>
      <p:ext uri="{BB962C8B-B14F-4D97-AF65-F5344CB8AC3E}">
        <p14:creationId xmlns:p14="http://schemas.microsoft.com/office/powerpoint/2010/main" val="3968994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4853" y="513162"/>
            <a:ext cx="4005478" cy="1653231"/>
          </a:xfrm>
          <a:prstGeom prst="rect">
            <a:avLst/>
          </a:prstGeom>
        </p:spPr>
      </p:pic>
      <p:sp>
        <p:nvSpPr>
          <p:cNvPr id="3" name="Rectangle 2"/>
          <p:cNvSpPr/>
          <p:nvPr/>
        </p:nvSpPr>
        <p:spPr>
          <a:xfrm>
            <a:off x="2075905" y="0"/>
            <a:ext cx="2706190" cy="400110"/>
          </a:xfrm>
          <a:prstGeom prst="rect">
            <a:avLst/>
          </a:prstGeom>
        </p:spPr>
        <p:txBody>
          <a:bodyPr wrap="none">
            <a:spAutoFit/>
          </a:bodyPr>
          <a:lstStyle/>
          <a:p>
            <a:pPr algn="ctr"/>
            <a:r>
              <a:rPr lang="en-US" altLang="zh-HK" sz="2000" b="1" u="sng" dirty="0">
                <a:latin typeface="OpenSans-Light"/>
              </a:rPr>
              <a:t>All about workbooks</a:t>
            </a:r>
            <a:endParaRPr lang="zh-HK" altLang="en-US" sz="2000" b="1" u="sng" dirty="0"/>
          </a:p>
        </p:txBody>
      </p:sp>
      <p:pic>
        <p:nvPicPr>
          <p:cNvPr id="4" name="Picture 3"/>
          <p:cNvPicPr>
            <a:picLocks noChangeAspect="1"/>
          </p:cNvPicPr>
          <p:nvPr/>
        </p:nvPicPr>
        <p:blipFill>
          <a:blip r:embed="rId3"/>
          <a:stretch>
            <a:fillRect/>
          </a:stretch>
        </p:blipFill>
        <p:spPr>
          <a:xfrm>
            <a:off x="4676172" y="1334445"/>
            <a:ext cx="1981923" cy="789261"/>
          </a:xfrm>
          <a:prstGeom prst="rect">
            <a:avLst/>
          </a:prstGeom>
        </p:spPr>
      </p:pic>
      <p:sp>
        <p:nvSpPr>
          <p:cNvPr id="5" name="Rectangle 4"/>
          <p:cNvSpPr/>
          <p:nvPr/>
        </p:nvSpPr>
        <p:spPr>
          <a:xfrm>
            <a:off x="201938" y="2359869"/>
            <a:ext cx="7061503" cy="6924973"/>
          </a:xfrm>
          <a:prstGeom prst="rect">
            <a:avLst/>
          </a:prstGeom>
        </p:spPr>
        <p:txBody>
          <a:bodyPr wrap="square">
            <a:spAutoFit/>
          </a:bodyPr>
          <a:lstStyle/>
          <a:p>
            <a:r>
              <a:rPr lang="zh-HK" altLang="en-US" sz="1200" dirty="0">
                <a:solidFill>
                  <a:srgbClr val="00B050"/>
                </a:solidFill>
              </a:rPr>
              <a:t>'This Sub finds information about workbooks opened</a:t>
            </a:r>
          </a:p>
          <a:p>
            <a:endParaRPr lang="zh-HK" altLang="en-US" sz="1200" dirty="0"/>
          </a:p>
          <a:p>
            <a:r>
              <a:rPr lang="zh-HK" altLang="en-US" sz="1200" dirty="0"/>
              <a:t>Sub WorkbookTest()</a:t>
            </a:r>
          </a:p>
          <a:p>
            <a:r>
              <a:rPr lang="zh-HK" altLang="en-US" sz="1200" dirty="0"/>
              <a:t>MsgBox Workbooks.Count</a:t>
            </a:r>
          </a:p>
          <a:p>
            <a:r>
              <a:rPr lang="zh-HK" altLang="en-US" sz="1200" dirty="0"/>
              <a:t>MsgBox Workbooks(2).Name</a:t>
            </a:r>
          </a:p>
          <a:p>
            <a:r>
              <a:rPr lang="zh-HK" altLang="en-US" sz="1200" dirty="0"/>
              <a:t>MsgBox ActiveWorkbook.Name</a:t>
            </a:r>
          </a:p>
          <a:p>
            <a:r>
              <a:rPr lang="zh-HK" altLang="en-US" sz="1200" dirty="0"/>
              <a:t>Workbooks(5).Close SaveChanges:=False 'or True</a:t>
            </a:r>
          </a:p>
          <a:p>
            <a:r>
              <a:rPr lang="zh-HK" altLang="en-US" sz="1200" dirty="0"/>
              <a:t>Workbooks("File_2.xlsx").Close SaveChanges:=True</a:t>
            </a:r>
          </a:p>
          <a:p>
            <a:r>
              <a:rPr lang="zh-HK" altLang="en-US" sz="1200" dirty="0"/>
              <a:t>Workbooks.Add 'Creates new workbook</a:t>
            </a:r>
          </a:p>
          <a:p>
            <a:r>
              <a:rPr lang="zh-HK" altLang="en-US" sz="1200" dirty="0"/>
              <a:t>Workbooks(2).Name = "FileNmae" 'Renames a workbood</a:t>
            </a:r>
          </a:p>
          <a:p>
            <a:r>
              <a:rPr lang="zh-HK" altLang="en-US" sz="1200" dirty="0"/>
              <a:t>ActiveWorkbook.SaveAs FileName:="D:\Coursera 2018 Excel VBA SQL Courses\...\Test.xlsm", FileFormat:=xlOpenXMLWorkbookMacroEnabled, CreaateBackup:=False</a:t>
            </a:r>
          </a:p>
          <a:p>
            <a:r>
              <a:rPr lang="zh-HK" altLang="en-US" sz="1200" dirty="0"/>
              <a:t>Workbooks("File_1.xlsm").Activate 'Moving back and forth between workbooks</a:t>
            </a:r>
          </a:p>
          <a:p>
            <a:endParaRPr lang="zh-HK" altLang="en-US" sz="1200" dirty="0"/>
          </a:p>
          <a:p>
            <a:r>
              <a:rPr lang="zh-HK" altLang="en-US" sz="1200" dirty="0"/>
              <a:t>MsgBox Workbooks(3).Worksheets("Sheet1").Range("A1")</a:t>
            </a:r>
          </a:p>
          <a:p>
            <a:r>
              <a:rPr lang="zh-HK" altLang="en-US" sz="1200" dirty="0"/>
              <a:t>End Sub</a:t>
            </a:r>
          </a:p>
          <a:p>
            <a:endParaRPr lang="zh-HK" altLang="en-US" sz="1200" dirty="0"/>
          </a:p>
          <a:p>
            <a:r>
              <a:rPr lang="zh-HK" altLang="en-US" sz="1200" dirty="0"/>
              <a:t>Sub WorkbooksTest2()</a:t>
            </a:r>
          </a:p>
          <a:p>
            <a:r>
              <a:rPr lang="zh-HK" altLang="en-US" sz="1200" dirty="0"/>
              <a:t>Dim tWB As Workbook, aWB As Workbook</a:t>
            </a:r>
          </a:p>
          <a:p>
            <a:r>
              <a:rPr lang="zh-HK" altLang="en-US" sz="1200" dirty="0"/>
              <a:t>Set tWB = ThisWorkbook</a:t>
            </a:r>
          </a:p>
          <a:p>
            <a:r>
              <a:rPr lang="zh-HK" altLang="en-US" sz="1200" dirty="0"/>
              <a:t>Workbooks("File_3.xlsm").Activate</a:t>
            </a:r>
          </a:p>
          <a:p>
            <a:r>
              <a:rPr lang="zh-HK" altLang="en-US" sz="1200" dirty="0"/>
              <a:t>Set aWB = ActiveWorkbook 'aWB is assigned to File_3.xlsm</a:t>
            </a:r>
          </a:p>
          <a:p>
            <a:r>
              <a:rPr lang="zh-HK" altLang="en-US" sz="1200" dirty="0"/>
              <a:t>MsgBox tWB.Sheets("Sheet1").Range("A1")</a:t>
            </a:r>
          </a:p>
          <a:p>
            <a:r>
              <a:rPr lang="zh-HK" altLang="en-US" sz="1200" dirty="0"/>
              <a:t>Workbooks("File_5.xlsm").Activate</a:t>
            </a:r>
          </a:p>
          <a:p>
            <a:r>
              <a:rPr lang="zh-HK" altLang="en-US" sz="1200" dirty="0"/>
              <a:t>MsgBox aWB.Sheets("Sheet1").Range("A1") </a:t>
            </a:r>
            <a:r>
              <a:rPr lang="zh-HK" altLang="en-US" sz="1200" dirty="0">
                <a:solidFill>
                  <a:srgbClr val="00B050"/>
                </a:solidFill>
              </a:rPr>
              <a:t>'this refers to File_3.xlsm because aWB was assigned earlier</a:t>
            </a:r>
          </a:p>
          <a:p>
            <a:r>
              <a:rPr lang="zh-HK" altLang="en-US" sz="1200" dirty="0"/>
              <a:t>End Sub</a:t>
            </a:r>
          </a:p>
          <a:p>
            <a:endParaRPr lang="zh-HK" altLang="en-US" sz="1200" dirty="0"/>
          </a:p>
          <a:p>
            <a:r>
              <a:rPr lang="zh-HK" altLang="en-US" sz="1200" dirty="0">
                <a:solidFill>
                  <a:srgbClr val="00B050"/>
                </a:solidFill>
              </a:rPr>
              <a:t>'This is how to close all workbooks except the current one</a:t>
            </a:r>
          </a:p>
          <a:p>
            <a:r>
              <a:rPr lang="zh-HK" altLang="en-US" sz="1200" dirty="0"/>
              <a:t>Sub WorkbookTest3()</a:t>
            </a:r>
          </a:p>
          <a:p>
            <a:r>
              <a:rPr lang="zh-HK" altLang="en-US" sz="1200" dirty="0"/>
              <a:t>Dim w As Workbook</a:t>
            </a:r>
          </a:p>
          <a:p>
            <a:r>
              <a:rPr lang="zh-HK" altLang="en-US" sz="1200" dirty="0"/>
              <a:t>For Each w In Workbooks</a:t>
            </a:r>
          </a:p>
          <a:p>
            <a:r>
              <a:rPr lang="zh-HK" altLang="en-US" sz="1200" dirty="0"/>
              <a:t>    If Not w.IsThisWorkbook Then</a:t>
            </a:r>
          </a:p>
          <a:p>
            <a:r>
              <a:rPr lang="zh-HK" altLang="en-US" sz="1200" dirty="0"/>
              <a:t>        w.Close</a:t>
            </a:r>
          </a:p>
          <a:p>
            <a:r>
              <a:rPr lang="zh-HK" altLang="en-US" sz="1200" dirty="0"/>
              <a:t>    End If</a:t>
            </a:r>
          </a:p>
          <a:p>
            <a:r>
              <a:rPr lang="zh-HK" altLang="en-US" sz="1200" dirty="0"/>
              <a:t>Next</a:t>
            </a:r>
          </a:p>
          <a:p>
            <a:r>
              <a:rPr lang="zh-HK" altLang="en-US" sz="1200" dirty="0"/>
              <a:t>End Sub</a:t>
            </a:r>
          </a:p>
        </p:txBody>
      </p:sp>
    </p:spTree>
    <p:extLst>
      <p:ext uri="{BB962C8B-B14F-4D97-AF65-F5344CB8AC3E}">
        <p14:creationId xmlns:p14="http://schemas.microsoft.com/office/powerpoint/2010/main" val="4203925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37595" y="0"/>
            <a:ext cx="3139001" cy="461665"/>
          </a:xfrm>
          <a:prstGeom prst="rect">
            <a:avLst/>
          </a:prstGeom>
        </p:spPr>
        <p:txBody>
          <a:bodyPr wrap="none">
            <a:spAutoFit/>
          </a:bodyPr>
          <a:lstStyle/>
          <a:p>
            <a:r>
              <a:rPr lang="en-US" altLang="zh-HK" sz="2400" b="1" u="sng" dirty="0">
                <a:latin typeface="OpenSans-Light"/>
              </a:rPr>
              <a:t>Opening workbooks</a:t>
            </a:r>
            <a:endParaRPr lang="zh-HK" altLang="en-US" sz="2400" b="1" u="sng" dirty="0"/>
          </a:p>
        </p:txBody>
      </p:sp>
      <p:sp>
        <p:nvSpPr>
          <p:cNvPr id="8" name="Rectangle 7"/>
          <p:cNvSpPr/>
          <p:nvPr/>
        </p:nvSpPr>
        <p:spPr>
          <a:xfrm>
            <a:off x="236715" y="646860"/>
            <a:ext cx="6375952" cy="8725466"/>
          </a:xfrm>
          <a:prstGeom prst="rect">
            <a:avLst/>
          </a:prstGeom>
        </p:spPr>
        <p:txBody>
          <a:bodyPr wrap="square">
            <a:spAutoFit/>
          </a:bodyPr>
          <a:lstStyle/>
          <a:p>
            <a:r>
              <a:rPr lang="zh-HK" altLang="en-US" sz="1100" dirty="0">
                <a:solidFill>
                  <a:srgbClr val="00B050"/>
                </a:solidFill>
              </a:rPr>
              <a:t>'Open a single static </a:t>
            </a:r>
            <a:r>
              <a:rPr lang="zh-HK" altLang="en-US" sz="1100" dirty="0" smtClean="0">
                <a:solidFill>
                  <a:srgbClr val="00B050"/>
                </a:solidFill>
              </a:rPr>
              <a:t>workbook</a:t>
            </a:r>
            <a:r>
              <a:rPr lang="en-US" altLang="zh-HK" sz="1100" dirty="0" smtClean="0">
                <a:solidFill>
                  <a:srgbClr val="00B050"/>
                </a:solidFill>
              </a:rPr>
              <a:t>. Static means file path is known</a:t>
            </a:r>
            <a:endParaRPr lang="zh-HK" altLang="en-US" sz="1100" dirty="0">
              <a:solidFill>
                <a:srgbClr val="00B050"/>
              </a:solidFill>
            </a:endParaRPr>
          </a:p>
          <a:p>
            <a:endParaRPr lang="zh-HK" altLang="en-US" sz="1100" dirty="0"/>
          </a:p>
          <a:p>
            <a:r>
              <a:rPr lang="zh-HK" altLang="en-US" sz="1100" dirty="0"/>
              <a:t>Sub OpenStaticFile()</a:t>
            </a:r>
          </a:p>
          <a:p>
            <a:r>
              <a:rPr lang="zh-HK" altLang="en-US" sz="1100" dirty="0"/>
              <a:t>Dim FileName As String</a:t>
            </a:r>
          </a:p>
          <a:p>
            <a:r>
              <a:rPr lang="zh-HK" altLang="en-US" sz="1100" dirty="0"/>
              <a:t>FileName = "D:\Coursera 2018 Excel VBA SQL Courses\...\Test.xlsm"</a:t>
            </a:r>
          </a:p>
          <a:p>
            <a:r>
              <a:rPr lang="zh-HK" altLang="en-US" sz="1100" dirty="0"/>
              <a:t>Workbooks.Open FileName</a:t>
            </a:r>
          </a:p>
          <a:p>
            <a:r>
              <a:rPr lang="zh-HK" altLang="en-US" sz="1100" dirty="0"/>
              <a:t>End Sub</a:t>
            </a:r>
          </a:p>
          <a:p>
            <a:r>
              <a:rPr lang="zh-HK" altLang="en-US" sz="1100" dirty="0"/>
              <a:t> </a:t>
            </a:r>
          </a:p>
          <a:p>
            <a:endParaRPr lang="zh-HK" altLang="en-US" sz="1100" dirty="0"/>
          </a:p>
          <a:p>
            <a:r>
              <a:rPr lang="zh-HK" altLang="en-US" sz="1100" dirty="0"/>
              <a:t>Option Base 1</a:t>
            </a:r>
          </a:p>
          <a:p>
            <a:endParaRPr lang="zh-HK" altLang="en-US" sz="1100" dirty="0"/>
          </a:p>
          <a:p>
            <a:r>
              <a:rPr lang="zh-HK" altLang="en-US" sz="1100" dirty="0">
                <a:solidFill>
                  <a:srgbClr val="00B050"/>
                </a:solidFill>
              </a:rPr>
              <a:t>'Open multiple static workbooks</a:t>
            </a:r>
          </a:p>
          <a:p>
            <a:endParaRPr lang="zh-HK" altLang="en-US" sz="1100" dirty="0"/>
          </a:p>
          <a:p>
            <a:r>
              <a:rPr lang="zh-HK" altLang="en-US" sz="1100" dirty="0"/>
              <a:t>Sub OpenStaticFile()</a:t>
            </a:r>
          </a:p>
          <a:p>
            <a:r>
              <a:rPr lang="zh-HK" altLang="en-US" sz="1100" dirty="0"/>
              <a:t>'FileName is now a vector with 2 string elements</a:t>
            </a:r>
          </a:p>
          <a:p>
            <a:r>
              <a:rPr lang="zh-HK" altLang="en-US" sz="1100" dirty="0"/>
              <a:t>Dim FileNames(2) As String, i As Integer</a:t>
            </a:r>
          </a:p>
          <a:p>
            <a:r>
              <a:rPr lang="zh-HK" altLang="en-US" sz="1100" dirty="0"/>
              <a:t>FileNames(1) = "D:\Coursera 2018 Excel VBA SQL Courses\...\Test1.xlsm"</a:t>
            </a:r>
          </a:p>
          <a:p>
            <a:r>
              <a:rPr lang="zh-HK" altLang="en-US" sz="1100" dirty="0"/>
              <a:t>FileNames(2) = "D:\Coursera 2018 Excel VBA SQL Courses\...\Test2.xlsm"</a:t>
            </a:r>
          </a:p>
          <a:p>
            <a:r>
              <a:rPr lang="zh-HK" altLang="en-US" sz="1100" dirty="0"/>
              <a:t>    For i = 1 To UBound(FileNames)</a:t>
            </a:r>
          </a:p>
          <a:p>
            <a:r>
              <a:rPr lang="zh-HK" altLang="en-US" sz="1100" dirty="0"/>
              <a:t>        Workbooks.Open FileNames(i)</a:t>
            </a:r>
          </a:p>
          <a:p>
            <a:r>
              <a:rPr lang="zh-HK" altLang="en-US" sz="1100" dirty="0"/>
              <a:t>Next i</a:t>
            </a:r>
          </a:p>
          <a:p>
            <a:r>
              <a:rPr lang="zh-HK" altLang="en-US" sz="1100" dirty="0"/>
              <a:t>End Sub</a:t>
            </a:r>
          </a:p>
          <a:p>
            <a:endParaRPr lang="zh-HK" altLang="en-US" sz="1100" dirty="0"/>
          </a:p>
          <a:p>
            <a:endParaRPr lang="en-US" altLang="zh-HK" sz="1100" dirty="0" smtClean="0"/>
          </a:p>
          <a:p>
            <a:r>
              <a:rPr lang="zh-HK" altLang="en-US" sz="1100" dirty="0" smtClean="0">
                <a:solidFill>
                  <a:srgbClr val="00B050"/>
                </a:solidFill>
              </a:rPr>
              <a:t>'Allows </a:t>
            </a:r>
            <a:r>
              <a:rPr lang="zh-HK" altLang="en-US" sz="1100" dirty="0">
                <a:solidFill>
                  <a:srgbClr val="00B050"/>
                </a:solidFill>
              </a:rPr>
              <a:t>user to select a workbook file from an Open File Application Box</a:t>
            </a:r>
          </a:p>
          <a:p>
            <a:endParaRPr lang="zh-HK" altLang="en-US" sz="1100" dirty="0"/>
          </a:p>
          <a:p>
            <a:r>
              <a:rPr lang="zh-HK" altLang="en-US" sz="1100" dirty="0"/>
              <a:t>Sub OpenUserFile()</a:t>
            </a:r>
          </a:p>
          <a:p>
            <a:r>
              <a:rPr lang="zh-HK" altLang="en-US" sz="1100" dirty="0"/>
              <a:t>Dim FileName As String</a:t>
            </a:r>
          </a:p>
          <a:p>
            <a:r>
              <a:rPr lang="zh-HK" altLang="en-US" sz="1100" dirty="0"/>
              <a:t>FileName = Application.GetOpenFilename(FileFilter:="Excel Filter (*.xlsm), *.xlsm", Title:="Open File(s)", MultiSelect:=False)</a:t>
            </a:r>
          </a:p>
          <a:p>
            <a:r>
              <a:rPr lang="zh-HK" altLang="en-US" sz="1100" dirty="0"/>
              <a:t>Workbooks.Open FileName</a:t>
            </a:r>
          </a:p>
          <a:p>
            <a:r>
              <a:rPr lang="zh-HK" altLang="en-US" sz="1100" dirty="0"/>
              <a:t>End </a:t>
            </a:r>
            <a:r>
              <a:rPr lang="zh-HK" altLang="en-US" sz="1100" dirty="0" smtClean="0"/>
              <a:t>Sub</a:t>
            </a:r>
            <a:endParaRPr lang="en-US" altLang="zh-HK" sz="1100" dirty="0" smtClean="0"/>
          </a:p>
          <a:p>
            <a:endParaRPr lang="en-US" altLang="zh-HK" sz="1100" dirty="0"/>
          </a:p>
          <a:p>
            <a:endParaRPr lang="en-US" altLang="zh-HK" sz="1100" dirty="0" smtClean="0"/>
          </a:p>
          <a:p>
            <a:endParaRPr lang="en-US" altLang="zh-HK" sz="1100" dirty="0"/>
          </a:p>
          <a:p>
            <a:endParaRPr lang="en-US" altLang="zh-HK" sz="1100" dirty="0" smtClean="0"/>
          </a:p>
          <a:p>
            <a:endParaRPr lang="en-US" altLang="zh-HK" sz="1100" dirty="0" smtClean="0"/>
          </a:p>
          <a:p>
            <a:endParaRPr lang="zh-HK" altLang="en-US" sz="1100" dirty="0"/>
          </a:p>
          <a:p>
            <a:endParaRPr lang="zh-HK" altLang="en-US" sz="1100" dirty="0"/>
          </a:p>
          <a:p>
            <a:endParaRPr lang="en-US" altLang="zh-HK" sz="1100" dirty="0" smtClean="0"/>
          </a:p>
          <a:p>
            <a:r>
              <a:rPr lang="zh-HK" altLang="en-US" sz="1100" dirty="0" smtClean="0">
                <a:solidFill>
                  <a:srgbClr val="00B050"/>
                </a:solidFill>
              </a:rPr>
              <a:t>'Allows </a:t>
            </a:r>
            <a:r>
              <a:rPr lang="zh-HK" altLang="en-US" sz="1100" dirty="0">
                <a:solidFill>
                  <a:srgbClr val="00B050"/>
                </a:solidFill>
              </a:rPr>
              <a:t>user to select multiple workbook file from an Open File Application Box</a:t>
            </a:r>
          </a:p>
          <a:p>
            <a:endParaRPr lang="zh-HK" altLang="en-US" sz="1100" dirty="0"/>
          </a:p>
          <a:p>
            <a:r>
              <a:rPr lang="zh-HK" altLang="en-US" sz="1100" dirty="0"/>
              <a:t>Sub OpenUserFile()</a:t>
            </a:r>
          </a:p>
          <a:p>
            <a:r>
              <a:rPr lang="zh-HK" altLang="en-US" sz="1100" dirty="0"/>
              <a:t>Dim FileNames As Variant, i As Integer</a:t>
            </a:r>
          </a:p>
          <a:p>
            <a:r>
              <a:rPr lang="zh-HK" altLang="en-US" sz="1100" dirty="0"/>
              <a:t>FileName = Application.GetOpenFilename(FileFilter:="Excel Filter (*.xlsm), *.xlsm", Title:="Open File(s)", MultiSelect:=True)</a:t>
            </a:r>
          </a:p>
          <a:p>
            <a:r>
              <a:rPr lang="zh-HK" altLang="en-US" sz="1100" dirty="0"/>
              <a:t>    For i = 1 To UBound(FileNames)</a:t>
            </a:r>
          </a:p>
          <a:p>
            <a:r>
              <a:rPr lang="zh-HK" altLang="en-US" sz="1100" dirty="0"/>
              <a:t>        Workbooks.Open FileNames(i)</a:t>
            </a:r>
          </a:p>
          <a:p>
            <a:r>
              <a:rPr lang="zh-HK" altLang="en-US" sz="1100" dirty="0"/>
              <a:t>    Next i</a:t>
            </a:r>
          </a:p>
          <a:p>
            <a:r>
              <a:rPr lang="zh-HK" altLang="en-US" sz="1100" dirty="0"/>
              <a:t>End Sub</a:t>
            </a:r>
          </a:p>
          <a:p>
            <a:endParaRPr lang="zh-HK" altLang="en-US" sz="1100" dirty="0"/>
          </a:p>
        </p:txBody>
      </p:sp>
      <p:sp>
        <p:nvSpPr>
          <p:cNvPr id="9" name="Rectangle 8"/>
          <p:cNvSpPr/>
          <p:nvPr/>
        </p:nvSpPr>
        <p:spPr>
          <a:xfrm>
            <a:off x="215054" y="636608"/>
            <a:ext cx="6481822" cy="12847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Rectangle 9"/>
          <p:cNvSpPr/>
          <p:nvPr/>
        </p:nvSpPr>
        <p:spPr>
          <a:xfrm>
            <a:off x="236715" y="2097662"/>
            <a:ext cx="6481822" cy="22891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Rectangle 11"/>
          <p:cNvSpPr/>
          <p:nvPr/>
        </p:nvSpPr>
        <p:spPr>
          <a:xfrm>
            <a:off x="236715" y="4563069"/>
            <a:ext cx="6481822" cy="24542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Rectangle 12"/>
          <p:cNvSpPr/>
          <p:nvPr/>
        </p:nvSpPr>
        <p:spPr>
          <a:xfrm>
            <a:off x="211488" y="7155873"/>
            <a:ext cx="6481822" cy="25492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6" name="Picture 15"/>
          <p:cNvPicPr>
            <a:picLocks noChangeAspect="1"/>
          </p:cNvPicPr>
          <p:nvPr/>
        </p:nvPicPr>
        <p:blipFill>
          <a:blip r:embed="rId2"/>
          <a:stretch>
            <a:fillRect/>
          </a:stretch>
        </p:blipFill>
        <p:spPr>
          <a:xfrm>
            <a:off x="3990973" y="8349494"/>
            <a:ext cx="1783086" cy="1296790"/>
          </a:xfrm>
          <a:prstGeom prst="rect">
            <a:avLst/>
          </a:prstGeom>
        </p:spPr>
      </p:pic>
      <p:pic>
        <p:nvPicPr>
          <p:cNvPr id="17" name="Picture 16"/>
          <p:cNvPicPr>
            <a:picLocks noChangeAspect="1"/>
          </p:cNvPicPr>
          <p:nvPr/>
        </p:nvPicPr>
        <p:blipFill>
          <a:blip r:embed="rId3"/>
          <a:stretch>
            <a:fillRect/>
          </a:stretch>
        </p:blipFill>
        <p:spPr>
          <a:xfrm>
            <a:off x="3990973" y="5616875"/>
            <a:ext cx="1829313" cy="1331444"/>
          </a:xfrm>
          <a:prstGeom prst="rect">
            <a:avLst/>
          </a:prstGeom>
        </p:spPr>
      </p:pic>
    </p:spTree>
    <p:extLst>
      <p:ext uri="{BB962C8B-B14F-4D97-AF65-F5344CB8AC3E}">
        <p14:creationId xmlns:p14="http://schemas.microsoft.com/office/powerpoint/2010/main" val="1351556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8184" y="555874"/>
            <a:ext cx="5893590" cy="5693866"/>
          </a:xfrm>
          <a:prstGeom prst="rect">
            <a:avLst/>
          </a:prstGeom>
        </p:spPr>
        <p:txBody>
          <a:bodyPr wrap="square">
            <a:spAutoFit/>
          </a:bodyPr>
          <a:lstStyle/>
          <a:p>
            <a:r>
              <a:rPr lang="zh-HK" altLang="en-US" sz="1400" dirty="0">
                <a:solidFill>
                  <a:srgbClr val="00B050"/>
                </a:solidFill>
              </a:rPr>
              <a:t>'Allows user to open all files inside a folder</a:t>
            </a:r>
          </a:p>
          <a:p>
            <a:endParaRPr lang="zh-HK" altLang="en-US" sz="1400" dirty="0"/>
          </a:p>
          <a:p>
            <a:r>
              <a:rPr lang="zh-HK" altLang="en-US" sz="1400" dirty="0"/>
              <a:t>Sub OpenAllinFolder()</a:t>
            </a:r>
          </a:p>
          <a:p>
            <a:r>
              <a:rPr lang="zh-HK" altLang="en-US" sz="1400" dirty="0"/>
              <a:t>Dim Folder As String, FileName As String</a:t>
            </a:r>
          </a:p>
          <a:p>
            <a:r>
              <a:rPr lang="zh-HK" altLang="en-US" sz="1400" dirty="0"/>
              <a:t>Folder = "D:\Coursera 2018 Excel VBA SQL Courses\...\Test1.xlsm"</a:t>
            </a:r>
          </a:p>
          <a:p>
            <a:r>
              <a:rPr lang="zh-HK" altLang="en-US" sz="1400" dirty="0"/>
              <a:t>FileName = Dir(Folder &amp; "\*.xlsx")</a:t>
            </a:r>
          </a:p>
          <a:p>
            <a:r>
              <a:rPr lang="zh-HK" altLang="en-US" sz="1400" dirty="0"/>
              <a:t>Do</a:t>
            </a:r>
          </a:p>
          <a:p>
            <a:r>
              <a:rPr lang="zh-HK" altLang="en-US" sz="1400" dirty="0"/>
              <a:t>    Workbooks.Open Folder &amp; "\" &amp; FileName</a:t>
            </a:r>
          </a:p>
          <a:p>
            <a:r>
              <a:rPr lang="zh-HK" altLang="en-US" sz="1400" dirty="0"/>
              <a:t>    FileName = Dir</a:t>
            </a:r>
          </a:p>
          <a:p>
            <a:r>
              <a:rPr lang="zh-HK" altLang="en-US" sz="1400" dirty="0"/>
              <a:t>Loop Until FileName = ""</a:t>
            </a:r>
          </a:p>
          <a:p>
            <a:r>
              <a:rPr lang="zh-HK" altLang="en-US" sz="1400" dirty="0"/>
              <a:t>End Sub</a:t>
            </a:r>
          </a:p>
          <a:p>
            <a:endParaRPr lang="en-US" altLang="zh-HK" sz="1400" dirty="0" smtClean="0"/>
          </a:p>
          <a:p>
            <a:endParaRPr lang="zh-HK" altLang="en-US" sz="1400" dirty="0"/>
          </a:p>
          <a:p>
            <a:r>
              <a:rPr lang="zh-HK" altLang="en-US" sz="1400" dirty="0">
                <a:solidFill>
                  <a:srgbClr val="00B050"/>
                </a:solidFill>
              </a:rPr>
              <a:t>'Only open files named Data</a:t>
            </a:r>
          </a:p>
          <a:p>
            <a:endParaRPr lang="zh-HK" altLang="en-US" sz="1400" dirty="0"/>
          </a:p>
          <a:p>
            <a:r>
              <a:rPr lang="zh-HK" altLang="en-US" sz="1400" dirty="0"/>
              <a:t>Sub OpenCertainFilenames()</a:t>
            </a:r>
          </a:p>
          <a:p>
            <a:r>
              <a:rPr lang="zh-HK" altLang="en-US" sz="1400" dirty="0"/>
              <a:t>Dim Folder As String, FileName As String</a:t>
            </a:r>
          </a:p>
          <a:p>
            <a:r>
              <a:rPr lang="zh-HK" altLang="en-US" sz="1400" dirty="0"/>
              <a:t>Folder = "D:\Coursera 2018 Excel VBA SQL Courses\...\Test1.xlsm"</a:t>
            </a:r>
          </a:p>
          <a:p>
            <a:r>
              <a:rPr lang="zh-HK" altLang="en-US" sz="1400" dirty="0"/>
              <a:t>FileName = Dir(Folder &amp; "\*.xlsx")</a:t>
            </a:r>
          </a:p>
          <a:p>
            <a:r>
              <a:rPr lang="zh-HK" altLang="en-US" sz="1400" dirty="0"/>
              <a:t>Do</a:t>
            </a:r>
          </a:p>
          <a:p>
            <a:r>
              <a:rPr lang="zh-HK" altLang="en-US" sz="1400" dirty="0"/>
              <a:t>    If Left(FileName, 1) = "D" Then</a:t>
            </a:r>
          </a:p>
          <a:p>
            <a:r>
              <a:rPr lang="zh-HK" altLang="en-US" sz="1400" dirty="0"/>
              <a:t>        Workbooks.Open Folder &amp; "\" &amp; FileName</a:t>
            </a:r>
          </a:p>
          <a:p>
            <a:r>
              <a:rPr lang="zh-HK" altLang="en-US" sz="1400" dirty="0"/>
              <a:t>    End If</a:t>
            </a:r>
          </a:p>
          <a:p>
            <a:r>
              <a:rPr lang="zh-HK" altLang="en-US" sz="1400" dirty="0"/>
              <a:t>    FileName = Dir</a:t>
            </a:r>
          </a:p>
          <a:p>
            <a:r>
              <a:rPr lang="zh-HK" altLang="en-US" sz="1400" dirty="0"/>
              <a:t>Loop Until FileName = ""</a:t>
            </a:r>
          </a:p>
          <a:p>
            <a:r>
              <a:rPr lang="zh-HK" altLang="en-US" sz="1400" dirty="0"/>
              <a:t>End Sub</a:t>
            </a:r>
          </a:p>
        </p:txBody>
      </p:sp>
      <p:sp>
        <p:nvSpPr>
          <p:cNvPr id="3" name="Rectangle 2"/>
          <p:cNvSpPr/>
          <p:nvPr/>
        </p:nvSpPr>
        <p:spPr>
          <a:xfrm>
            <a:off x="186590" y="467568"/>
            <a:ext cx="6481822" cy="25671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Rectangle 4"/>
          <p:cNvSpPr/>
          <p:nvPr/>
        </p:nvSpPr>
        <p:spPr>
          <a:xfrm>
            <a:off x="186590" y="3292394"/>
            <a:ext cx="6481822" cy="295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6" name="Picture 5"/>
          <p:cNvPicPr>
            <a:picLocks noChangeAspect="1"/>
          </p:cNvPicPr>
          <p:nvPr/>
        </p:nvPicPr>
        <p:blipFill>
          <a:blip r:embed="rId2"/>
          <a:stretch>
            <a:fillRect/>
          </a:stretch>
        </p:blipFill>
        <p:spPr>
          <a:xfrm>
            <a:off x="4386541" y="4460276"/>
            <a:ext cx="1959142" cy="1719460"/>
          </a:xfrm>
          <a:prstGeom prst="rect">
            <a:avLst/>
          </a:prstGeom>
        </p:spPr>
      </p:pic>
    </p:spTree>
    <p:extLst>
      <p:ext uri="{BB962C8B-B14F-4D97-AF65-F5344CB8AC3E}">
        <p14:creationId xmlns:p14="http://schemas.microsoft.com/office/powerpoint/2010/main" val="809491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406" y="0"/>
            <a:ext cx="6521569" cy="830997"/>
          </a:xfrm>
          <a:prstGeom prst="rect">
            <a:avLst/>
          </a:prstGeom>
        </p:spPr>
        <p:txBody>
          <a:bodyPr wrap="square">
            <a:spAutoFit/>
          </a:bodyPr>
          <a:lstStyle/>
          <a:p>
            <a:pPr algn="ctr"/>
            <a:r>
              <a:rPr lang="en-US" altLang="zh-HK" sz="2400" b="1" u="sng" dirty="0">
                <a:latin typeface="OpenSans-Light"/>
              </a:rPr>
              <a:t>Example: Importing and consolidating data from multiple files</a:t>
            </a:r>
            <a:endParaRPr lang="en-US" altLang="zh-HK" sz="2400" b="1" i="0" u="sng" strike="noStrike" dirty="0">
              <a:effectLst/>
              <a:latin typeface="OpenSans-Light"/>
            </a:endParaRPr>
          </a:p>
        </p:txBody>
      </p:sp>
      <p:pic>
        <p:nvPicPr>
          <p:cNvPr id="3" name="Picture 2"/>
          <p:cNvPicPr>
            <a:picLocks noChangeAspect="1"/>
          </p:cNvPicPr>
          <p:nvPr/>
        </p:nvPicPr>
        <p:blipFill>
          <a:blip r:embed="rId2"/>
          <a:stretch>
            <a:fillRect/>
          </a:stretch>
        </p:blipFill>
        <p:spPr>
          <a:xfrm>
            <a:off x="305806" y="931652"/>
            <a:ext cx="2029671" cy="776377"/>
          </a:xfrm>
          <a:prstGeom prst="rect">
            <a:avLst/>
          </a:prstGeom>
        </p:spPr>
      </p:pic>
      <p:sp>
        <p:nvSpPr>
          <p:cNvPr id="4" name="Rectangle 3"/>
          <p:cNvSpPr/>
          <p:nvPr/>
        </p:nvSpPr>
        <p:spPr>
          <a:xfrm>
            <a:off x="2443369" y="1061698"/>
            <a:ext cx="4276605" cy="677108"/>
          </a:xfrm>
          <a:prstGeom prst="rect">
            <a:avLst/>
          </a:prstGeom>
        </p:spPr>
        <p:txBody>
          <a:bodyPr wrap="square">
            <a:spAutoFit/>
          </a:bodyPr>
          <a:lstStyle/>
          <a:p>
            <a:r>
              <a:rPr lang="en-US" altLang="zh-HK" sz="1400" b="1" dirty="0" smtClean="0">
                <a:latin typeface="OpenSans"/>
              </a:rPr>
              <a:t>Objective:</a:t>
            </a:r>
            <a:r>
              <a:rPr lang="en-US" altLang="zh-HK" sz="1200" dirty="0" smtClean="0">
                <a:latin typeface="OpenSans"/>
              </a:rPr>
              <a:t> </a:t>
            </a:r>
            <a:r>
              <a:rPr lang="zh-HK" altLang="en-US" sz="1200" dirty="0" smtClean="0">
                <a:solidFill>
                  <a:srgbClr val="00B050"/>
                </a:solidFill>
              </a:rPr>
              <a:t>‘Open </a:t>
            </a:r>
            <a:r>
              <a:rPr lang="zh-HK" altLang="en-US" sz="1200" dirty="0">
                <a:solidFill>
                  <a:srgbClr val="00B050"/>
                </a:solidFill>
              </a:rPr>
              <a:t>workbooks of </a:t>
            </a:r>
            <a:r>
              <a:rPr lang="zh-HK" altLang="en-US" sz="1200" dirty="0" smtClean="0">
                <a:solidFill>
                  <a:srgbClr val="00B050"/>
                </a:solidFill>
              </a:rPr>
              <a:t>user’s choice </a:t>
            </a:r>
            <a:r>
              <a:rPr lang="en-US" altLang="zh-HK" sz="1200" dirty="0" smtClean="0">
                <a:solidFill>
                  <a:srgbClr val="00B050"/>
                </a:solidFill>
              </a:rPr>
              <a:t>in a folder</a:t>
            </a:r>
            <a:r>
              <a:rPr lang="zh-HK" altLang="en-US" sz="1200" dirty="0" smtClean="0">
                <a:solidFill>
                  <a:srgbClr val="00B050"/>
                </a:solidFill>
              </a:rPr>
              <a:t>, </a:t>
            </a:r>
            <a:r>
              <a:rPr lang="zh-HK" altLang="en-US" sz="1200" dirty="0">
                <a:solidFill>
                  <a:srgbClr val="00B050"/>
                </a:solidFill>
              </a:rPr>
              <a:t>then import data from Sheet1 Cell A1 </a:t>
            </a:r>
            <a:r>
              <a:rPr lang="en-US" altLang="zh-HK" sz="1200" dirty="0" smtClean="0">
                <a:solidFill>
                  <a:srgbClr val="00B050"/>
                </a:solidFill>
              </a:rPr>
              <a:t>in</a:t>
            </a:r>
            <a:r>
              <a:rPr lang="zh-HK" altLang="en-US" sz="1200" dirty="0" smtClean="0">
                <a:solidFill>
                  <a:srgbClr val="00B050"/>
                </a:solidFill>
              </a:rPr>
              <a:t> </a:t>
            </a:r>
            <a:r>
              <a:rPr lang="zh-HK" altLang="en-US" sz="1200" dirty="0">
                <a:solidFill>
                  <a:srgbClr val="00B050"/>
                </a:solidFill>
              </a:rPr>
              <a:t>those workbooks</a:t>
            </a:r>
          </a:p>
          <a:p>
            <a:r>
              <a:rPr lang="zh-HK" altLang="en-US" sz="1200" dirty="0" smtClean="0">
                <a:solidFill>
                  <a:srgbClr val="00B050"/>
                </a:solidFill>
              </a:rPr>
              <a:t>‘into </a:t>
            </a:r>
            <a:r>
              <a:rPr lang="zh-HK" altLang="en-US" sz="1200" dirty="0">
                <a:solidFill>
                  <a:srgbClr val="00B050"/>
                </a:solidFill>
              </a:rPr>
              <a:t>This </a:t>
            </a:r>
            <a:r>
              <a:rPr lang="zh-HK" altLang="en-US" sz="1200" dirty="0" smtClean="0">
                <a:solidFill>
                  <a:srgbClr val="00B050"/>
                </a:solidFill>
              </a:rPr>
              <a:t>Workbook </a:t>
            </a:r>
            <a:r>
              <a:rPr lang="en-US" altLang="zh-HK" sz="1200" dirty="0" smtClean="0">
                <a:solidFill>
                  <a:srgbClr val="00B050"/>
                </a:solidFill>
              </a:rPr>
              <a:t>Sheet1 Cells A3 downwards</a:t>
            </a:r>
            <a:endParaRPr lang="zh-HK" altLang="en-US" sz="1200" dirty="0">
              <a:solidFill>
                <a:srgbClr val="00B050"/>
              </a:solidFill>
            </a:endParaRPr>
          </a:p>
        </p:txBody>
      </p:sp>
      <p:sp>
        <p:nvSpPr>
          <p:cNvPr id="5" name="Rectangle 4"/>
          <p:cNvSpPr/>
          <p:nvPr/>
        </p:nvSpPr>
        <p:spPr>
          <a:xfrm>
            <a:off x="305806" y="1938730"/>
            <a:ext cx="6284192" cy="3816429"/>
          </a:xfrm>
          <a:prstGeom prst="rect">
            <a:avLst/>
          </a:prstGeom>
        </p:spPr>
        <p:txBody>
          <a:bodyPr wrap="square">
            <a:spAutoFit/>
          </a:bodyPr>
          <a:lstStyle/>
          <a:p>
            <a:r>
              <a:rPr lang="zh-HK" altLang="en-US" sz="1100" dirty="0">
                <a:solidFill>
                  <a:srgbClr val="00B050"/>
                </a:solidFill>
              </a:rPr>
              <a:t>'Open workbooks of user's choice, then import data from Sheet1 Cell A1 </a:t>
            </a:r>
            <a:r>
              <a:rPr lang="en-US" altLang="zh-HK" sz="1100" dirty="0" smtClean="0">
                <a:solidFill>
                  <a:srgbClr val="00B050"/>
                </a:solidFill>
              </a:rPr>
              <a:t>in</a:t>
            </a:r>
            <a:r>
              <a:rPr lang="zh-HK" altLang="en-US" sz="1100" dirty="0" smtClean="0">
                <a:solidFill>
                  <a:srgbClr val="00B050"/>
                </a:solidFill>
              </a:rPr>
              <a:t> </a:t>
            </a:r>
            <a:r>
              <a:rPr lang="zh-HK" altLang="en-US" sz="1100" dirty="0">
                <a:solidFill>
                  <a:srgbClr val="00B050"/>
                </a:solidFill>
              </a:rPr>
              <a:t>those workbooks</a:t>
            </a:r>
          </a:p>
          <a:p>
            <a:r>
              <a:rPr lang="zh-HK" altLang="en-US" sz="1100" dirty="0">
                <a:solidFill>
                  <a:srgbClr val="00B050"/>
                </a:solidFill>
              </a:rPr>
              <a:t>'into This Workbook</a:t>
            </a:r>
          </a:p>
          <a:p>
            <a:endParaRPr lang="zh-HK" altLang="en-US" sz="1100" dirty="0"/>
          </a:p>
          <a:p>
            <a:r>
              <a:rPr lang="zh-HK" altLang="en-US" sz="1100" dirty="0"/>
              <a:t>Sub ImportData()</a:t>
            </a:r>
          </a:p>
          <a:p>
            <a:r>
              <a:rPr lang="zh-HK" altLang="en-US" sz="1100" dirty="0"/>
              <a:t>Dim FileNames() As Variant, nw As Integer, A() As String, i As Integer</a:t>
            </a:r>
          </a:p>
          <a:p>
            <a:r>
              <a:rPr lang="zh-HK" altLang="en-US" sz="1100" dirty="0"/>
              <a:t>Dim aWB As Workbook, tWB As Workbook</a:t>
            </a:r>
          </a:p>
          <a:p>
            <a:endParaRPr lang="zh-HK" altLang="en-US" sz="1100" dirty="0"/>
          </a:p>
          <a:p>
            <a:r>
              <a:rPr lang="zh-HK" altLang="en-US" sz="1100" dirty="0"/>
              <a:t>Set tWB = ThisWorkbook</a:t>
            </a:r>
          </a:p>
          <a:p>
            <a:r>
              <a:rPr lang="zh-HK" altLang="en-US" sz="1100" dirty="0"/>
              <a:t>FileNames = Application.GetOpenFilename(FileFilter</a:t>
            </a:r>
            <a:r>
              <a:rPr lang="zh-HK" altLang="en-US" sz="1100" dirty="0" smtClean="0"/>
              <a:t>:=“Excel </a:t>
            </a:r>
            <a:r>
              <a:rPr lang="zh-HK" altLang="en-US" sz="1100" dirty="0"/>
              <a:t>Filter (*.xlsx), *.</a:t>
            </a:r>
            <a:r>
              <a:rPr lang="zh-HK" altLang="en-US" sz="1100" dirty="0" smtClean="0"/>
              <a:t>xlsx”, </a:t>
            </a:r>
            <a:r>
              <a:rPr lang="zh-HK" altLang="en-US" sz="1100" dirty="0"/>
              <a:t>Title</a:t>
            </a:r>
            <a:r>
              <a:rPr lang="zh-HK" altLang="en-US" sz="1100" dirty="0" smtClean="0"/>
              <a:t>:=“Open </a:t>
            </a:r>
            <a:r>
              <a:rPr lang="zh-HK" altLang="en-US" sz="1100" dirty="0"/>
              <a:t>File(s</a:t>
            </a:r>
            <a:r>
              <a:rPr lang="zh-HK" altLang="en-US" sz="1100" dirty="0" smtClean="0"/>
              <a:t>)”, </a:t>
            </a:r>
            <a:r>
              <a:rPr lang="en-US" altLang="zh-HK" sz="1100" dirty="0" smtClean="0"/>
              <a:t>_</a:t>
            </a:r>
          </a:p>
          <a:p>
            <a:r>
              <a:rPr lang="zh-HK" altLang="en-US" sz="1100" dirty="0" smtClean="0"/>
              <a:t>MultiSelect</a:t>
            </a:r>
            <a:r>
              <a:rPr lang="zh-HK" altLang="en-US" sz="1100" dirty="0"/>
              <a:t>:=True</a:t>
            </a:r>
            <a:r>
              <a:rPr lang="zh-HK" altLang="en-US" sz="1100" dirty="0" smtClean="0"/>
              <a:t>)</a:t>
            </a:r>
            <a:endParaRPr lang="en-US" altLang="zh-HK" sz="1100" dirty="0" smtClean="0"/>
          </a:p>
          <a:p>
            <a:r>
              <a:rPr lang="en-US" altLang="zh-HK" sz="1100" dirty="0" smtClean="0"/>
              <a:t>Application.ScreenUpdating=False</a:t>
            </a:r>
            <a:endParaRPr lang="zh-HK" altLang="en-US" sz="1100" dirty="0"/>
          </a:p>
          <a:p>
            <a:r>
              <a:rPr lang="zh-HK" altLang="en-US" sz="1100" dirty="0"/>
              <a:t>nw = UBound(FileNames)</a:t>
            </a:r>
          </a:p>
          <a:p>
            <a:r>
              <a:rPr lang="zh-HK" altLang="en-US" sz="1100" dirty="0"/>
              <a:t>ReDim A(nw) As String</a:t>
            </a:r>
          </a:p>
          <a:p>
            <a:r>
              <a:rPr lang="zh-HK" altLang="en-US" sz="1100" dirty="0"/>
              <a:t>For i = 1 To nw</a:t>
            </a:r>
          </a:p>
          <a:p>
            <a:r>
              <a:rPr lang="zh-HK" altLang="en-US" sz="1100" dirty="0"/>
              <a:t>    Workbooks.Open FileNames(i)</a:t>
            </a:r>
          </a:p>
          <a:p>
            <a:r>
              <a:rPr lang="zh-HK" altLang="en-US" sz="1100" dirty="0"/>
              <a:t>    Set aWB = ActiveWorkbook</a:t>
            </a:r>
          </a:p>
          <a:p>
            <a:r>
              <a:rPr lang="zh-HK" altLang="en-US" sz="1100" dirty="0"/>
              <a:t>    A(i) = aWB.Sheets("Sheet1").Range("A1")</a:t>
            </a:r>
          </a:p>
          <a:p>
            <a:r>
              <a:rPr lang="zh-HK" altLang="en-US" sz="1100" dirty="0"/>
              <a:t>    aWB.Close SaveChanges:=False</a:t>
            </a:r>
          </a:p>
          <a:p>
            <a:r>
              <a:rPr lang="zh-HK" altLang="en-US" sz="1100" dirty="0"/>
              <a:t>Next i</a:t>
            </a:r>
          </a:p>
          <a:p>
            <a:r>
              <a:rPr lang="zh-HK" altLang="en-US" sz="1100" dirty="0"/>
              <a:t>tWB.Activate</a:t>
            </a:r>
          </a:p>
          <a:p>
            <a:r>
              <a:rPr lang="zh-HK" altLang="en-US" sz="1100" dirty="0"/>
              <a:t>tWB.Sheets("Sheet1").Range("A3:A" &amp; nw + 2) = WorksheetFunction.Transpose(A)</a:t>
            </a:r>
          </a:p>
          <a:p>
            <a:r>
              <a:rPr lang="zh-HK" altLang="en-US" sz="1100" dirty="0"/>
              <a:t>End Sub</a:t>
            </a:r>
          </a:p>
        </p:txBody>
      </p:sp>
      <p:pic>
        <p:nvPicPr>
          <p:cNvPr id="6" name="Picture 5"/>
          <p:cNvPicPr>
            <a:picLocks noChangeAspect="1"/>
          </p:cNvPicPr>
          <p:nvPr/>
        </p:nvPicPr>
        <p:blipFill>
          <a:blip r:embed="rId3"/>
          <a:stretch>
            <a:fillRect/>
          </a:stretch>
        </p:blipFill>
        <p:spPr>
          <a:xfrm>
            <a:off x="5500745" y="3846944"/>
            <a:ext cx="1089253" cy="1768947"/>
          </a:xfrm>
          <a:prstGeom prst="rect">
            <a:avLst/>
          </a:prstGeom>
        </p:spPr>
      </p:pic>
    </p:spTree>
    <p:extLst>
      <p:ext uri="{BB962C8B-B14F-4D97-AF65-F5344CB8AC3E}">
        <p14:creationId xmlns:p14="http://schemas.microsoft.com/office/powerpoint/2010/main" val="1970023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886" y="0"/>
            <a:ext cx="6785114" cy="461665"/>
          </a:xfrm>
          <a:prstGeom prst="rect">
            <a:avLst/>
          </a:prstGeom>
        </p:spPr>
        <p:txBody>
          <a:bodyPr wrap="square">
            <a:spAutoFit/>
          </a:bodyPr>
          <a:lstStyle/>
          <a:p>
            <a:pPr algn="ctr"/>
            <a:r>
              <a:rPr lang="en-US" altLang="zh-HK" sz="2400" b="1" u="sng" dirty="0" smtClean="0">
                <a:latin typeface="OpenSans-Light"/>
              </a:rPr>
              <a:t>Counting </a:t>
            </a:r>
            <a:r>
              <a:rPr lang="en-US" altLang="zh-HK" sz="2400" b="1" u="sng" dirty="0">
                <a:latin typeface="OpenSans-Light"/>
              </a:rPr>
              <a:t>7's in multiple workbooks</a:t>
            </a:r>
            <a:endParaRPr lang="en-US" altLang="zh-HK" sz="2400" b="1" i="0" u="sng" strike="noStrike" dirty="0">
              <a:effectLst/>
              <a:latin typeface="OpenSans-Light"/>
            </a:endParaRPr>
          </a:p>
        </p:txBody>
      </p:sp>
      <p:sp>
        <p:nvSpPr>
          <p:cNvPr id="3" name="Rectangle 2"/>
          <p:cNvSpPr/>
          <p:nvPr/>
        </p:nvSpPr>
        <p:spPr>
          <a:xfrm>
            <a:off x="243508" y="596714"/>
            <a:ext cx="6614492" cy="4708981"/>
          </a:xfrm>
          <a:prstGeom prst="rect">
            <a:avLst/>
          </a:prstGeom>
        </p:spPr>
        <p:txBody>
          <a:bodyPr wrap="square">
            <a:spAutoFit/>
          </a:bodyPr>
          <a:lstStyle/>
          <a:p>
            <a:r>
              <a:rPr lang="zh-HK" altLang="en-US" sz="1200" dirty="0">
                <a:solidFill>
                  <a:srgbClr val="00B050"/>
                </a:solidFill>
              </a:rPr>
              <a:t>'Opens workbooks of users' choice and look for 7s in sheet1, and outputs the total count in MsgBox</a:t>
            </a:r>
          </a:p>
          <a:p>
            <a:endParaRPr lang="zh-HK" altLang="en-US" sz="1200" dirty="0"/>
          </a:p>
          <a:p>
            <a:r>
              <a:rPr lang="zh-HK" altLang="en-US" sz="1200" dirty="0"/>
              <a:t>Sub CountSevens2()</a:t>
            </a:r>
          </a:p>
          <a:p>
            <a:r>
              <a:rPr lang="zh-HK" altLang="en-US" sz="1200" dirty="0"/>
              <a:t>Dim FileNames() As Variant, nw As Integer, A() As String</a:t>
            </a:r>
          </a:p>
          <a:p>
            <a:r>
              <a:rPr lang="zh-HK" altLang="en-US" sz="1200" dirty="0"/>
              <a:t>Dim i As Integer, j As Integer, k As Integer, c As Integer</a:t>
            </a:r>
          </a:p>
          <a:p>
            <a:r>
              <a:rPr lang="zh-HK" altLang="en-US" sz="1200" dirty="0"/>
              <a:t>Dim aWB As Workbook, tWB As Workbook</a:t>
            </a:r>
          </a:p>
          <a:p>
            <a:r>
              <a:rPr lang="zh-HK" altLang="en-US" sz="1200" dirty="0"/>
              <a:t>Set tWB = ThisWorkbook</a:t>
            </a:r>
          </a:p>
          <a:p>
            <a:r>
              <a:rPr lang="zh-HK" altLang="en-US" sz="1200" dirty="0"/>
              <a:t>FileNames = Application.GetOpenFilename(FileFilter:="Excel Filter (*.xlsx), *.xlsx", Title:="Open File(s)", MultiSelect:=True)</a:t>
            </a:r>
          </a:p>
          <a:p>
            <a:r>
              <a:rPr lang="zh-HK" altLang="en-US" sz="1200" dirty="0"/>
              <a:t>Application.ScreenUpdating = False</a:t>
            </a:r>
          </a:p>
          <a:p>
            <a:r>
              <a:rPr lang="zh-HK" altLang="en-US" sz="1200" dirty="0"/>
              <a:t>nw = UBound(FileNames)</a:t>
            </a:r>
          </a:p>
          <a:p>
            <a:r>
              <a:rPr lang="zh-HK" altLang="en-US" sz="1200" dirty="0"/>
              <a:t>For i = 1 To nw</a:t>
            </a:r>
          </a:p>
          <a:p>
            <a:r>
              <a:rPr lang="zh-HK" altLang="en-US" sz="1200" dirty="0"/>
              <a:t>    Workbooks.Open FileNames(i)</a:t>
            </a:r>
          </a:p>
          <a:p>
            <a:r>
              <a:rPr lang="zh-HK" altLang="en-US" sz="1200" dirty="0"/>
              <a:t>    Set aWB = ActiveWorkbook</a:t>
            </a:r>
          </a:p>
          <a:p>
            <a:r>
              <a:rPr lang="zh-HK" altLang="en-US" sz="1200" dirty="0"/>
              <a:t>    For j = 1 To 6</a:t>
            </a:r>
          </a:p>
          <a:p>
            <a:r>
              <a:rPr lang="zh-HK" altLang="en-US" sz="1200" dirty="0"/>
              <a:t>        For k = 1 To 4</a:t>
            </a:r>
          </a:p>
          <a:p>
            <a:r>
              <a:rPr lang="zh-HK" altLang="en-US" sz="1200" dirty="0"/>
              <a:t>            If aWB.Sheets("Sheet1").Range("C5:F10").Cells(j, k) = 7 Then</a:t>
            </a:r>
          </a:p>
          <a:p>
            <a:r>
              <a:rPr lang="zh-HK" altLang="en-US" sz="1200" dirty="0"/>
              <a:t>            c = c + 1</a:t>
            </a:r>
          </a:p>
          <a:p>
            <a:r>
              <a:rPr lang="zh-HK" altLang="en-US" sz="1200" dirty="0"/>
              <a:t>            End If</a:t>
            </a:r>
          </a:p>
          <a:p>
            <a:r>
              <a:rPr lang="zh-HK" altLang="en-US" sz="1200" dirty="0"/>
              <a:t>        Next k</a:t>
            </a:r>
          </a:p>
          <a:p>
            <a:r>
              <a:rPr lang="zh-HK" altLang="en-US" sz="1200" dirty="0"/>
              <a:t>    Next j</a:t>
            </a:r>
          </a:p>
          <a:p>
            <a:r>
              <a:rPr lang="zh-HK" altLang="en-US" sz="1200" dirty="0"/>
              <a:t>    aWB.Close SaveChanges:=False</a:t>
            </a:r>
          </a:p>
          <a:p>
            <a:r>
              <a:rPr lang="zh-HK" altLang="en-US" sz="1200" dirty="0"/>
              <a:t>Next i</a:t>
            </a:r>
          </a:p>
          <a:p>
            <a:r>
              <a:rPr lang="zh-HK" altLang="en-US" sz="1200" dirty="0"/>
              <a:t>MsgBox c</a:t>
            </a:r>
          </a:p>
          <a:p>
            <a:r>
              <a:rPr lang="zh-HK" altLang="en-US" sz="1200" dirty="0"/>
              <a:t>End Sub</a:t>
            </a:r>
          </a:p>
        </p:txBody>
      </p:sp>
    </p:spTree>
    <p:extLst>
      <p:ext uri="{BB962C8B-B14F-4D97-AF65-F5344CB8AC3E}">
        <p14:creationId xmlns:p14="http://schemas.microsoft.com/office/powerpoint/2010/main" val="2053115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40169" y="956197"/>
            <a:ext cx="2300469" cy="1175179"/>
          </a:xfrm>
          <a:prstGeom prst="rect">
            <a:avLst/>
          </a:prstGeom>
        </p:spPr>
      </p:pic>
      <p:sp>
        <p:nvSpPr>
          <p:cNvPr id="3" name="Rectangle 2"/>
          <p:cNvSpPr/>
          <p:nvPr/>
        </p:nvSpPr>
        <p:spPr>
          <a:xfrm>
            <a:off x="4970" y="493835"/>
            <a:ext cx="6853030" cy="8248412"/>
          </a:xfrm>
          <a:prstGeom prst="rect">
            <a:avLst/>
          </a:prstGeom>
        </p:spPr>
        <p:txBody>
          <a:bodyPr wrap="square">
            <a:spAutoFit/>
          </a:bodyPr>
          <a:lstStyle/>
          <a:p>
            <a:r>
              <a:rPr lang="zh-HK" altLang="en-US" sz="1000" dirty="0">
                <a:solidFill>
                  <a:srgbClr val="00B050"/>
                </a:solidFill>
              </a:rPr>
              <a:t>'Consolidates all employee workbooks in a Folder and find the maximum availability for meetings</a:t>
            </a:r>
          </a:p>
          <a:p>
            <a:endParaRPr lang="zh-HK" altLang="en-US" sz="1000" dirty="0"/>
          </a:p>
          <a:p>
            <a:r>
              <a:rPr lang="zh-HK" altLang="en-US" sz="1000" dirty="0"/>
              <a:t>Sub ConsolidateSchedules2()</a:t>
            </a:r>
          </a:p>
          <a:p>
            <a:r>
              <a:rPr lang="zh-HK" altLang="en-US" sz="1000" dirty="0"/>
              <a:t>Dim w As Worksheet, i As Integer, j As </a:t>
            </a:r>
            <a:r>
              <a:rPr lang="zh-HK" altLang="en-US" sz="1000" dirty="0" smtClean="0"/>
              <a:t>Integer</a:t>
            </a:r>
            <a:r>
              <a:rPr lang="en-US" altLang="zh-HK" sz="1000" dirty="0" smtClean="0"/>
              <a:t>, </a:t>
            </a:r>
            <a:r>
              <a:rPr lang="zh-HK" altLang="en-US" sz="1000" dirty="0" smtClean="0"/>
              <a:t>Folder </a:t>
            </a:r>
            <a:r>
              <a:rPr lang="zh-HK" altLang="en-US" sz="1000" dirty="0"/>
              <a:t>As String, FileName As String</a:t>
            </a:r>
          </a:p>
          <a:p>
            <a:r>
              <a:rPr lang="zh-HK" altLang="en-US" sz="1000" dirty="0" smtClean="0"/>
              <a:t>Dim </a:t>
            </a:r>
            <a:r>
              <a:rPr lang="zh-HK" altLang="en-US" sz="1000" dirty="0"/>
              <a:t>nr As Integer, nc As Integer, max As </a:t>
            </a:r>
            <a:r>
              <a:rPr lang="zh-HK" altLang="en-US" sz="1000" dirty="0" smtClean="0"/>
              <a:t>Integer</a:t>
            </a:r>
            <a:r>
              <a:rPr lang="en-US" altLang="zh-HK" sz="1000" dirty="0" smtClean="0"/>
              <a:t>, S</a:t>
            </a:r>
            <a:r>
              <a:rPr lang="zh-HK" altLang="en-US" sz="1000" dirty="0" smtClean="0"/>
              <a:t>() </a:t>
            </a:r>
            <a:r>
              <a:rPr lang="zh-HK" altLang="en-US" sz="1000" dirty="0"/>
              <a:t>As Variant, c As Range</a:t>
            </a:r>
          </a:p>
          <a:p>
            <a:r>
              <a:rPr lang="zh-HK" altLang="en-US" sz="1000" dirty="0"/>
              <a:t>Dim aWB As Workbook, tWB As Workbook</a:t>
            </a:r>
          </a:p>
          <a:p>
            <a:r>
              <a:rPr lang="zh-HK" altLang="en-US" sz="1000" dirty="0"/>
              <a:t>Set tWB = ThisWorkbook</a:t>
            </a:r>
          </a:p>
          <a:p>
            <a:r>
              <a:rPr lang="zh-HK" altLang="en-US" sz="1000" dirty="0"/>
              <a:t>nr = 9</a:t>
            </a:r>
          </a:p>
          <a:p>
            <a:r>
              <a:rPr lang="zh-HK" altLang="en-US" sz="1000" dirty="0"/>
              <a:t>nc = 5</a:t>
            </a:r>
          </a:p>
          <a:p>
            <a:r>
              <a:rPr lang="zh-HK" altLang="en-US" sz="1000" dirty="0"/>
              <a:t>ReDim S(nr, nc) As Variant</a:t>
            </a:r>
          </a:p>
          <a:p>
            <a:endParaRPr lang="zh-HK" altLang="en-US" sz="1000" dirty="0"/>
          </a:p>
          <a:p>
            <a:r>
              <a:rPr lang="zh-HK" altLang="en-US" sz="1000" dirty="0"/>
              <a:t>'We will loop through all the xlsx files inside a static folder</a:t>
            </a:r>
          </a:p>
          <a:p>
            <a:r>
              <a:rPr lang="zh-HK" altLang="en-US" sz="1000" dirty="0"/>
              <a:t>Folder = </a:t>
            </a:r>
            <a:r>
              <a:rPr lang="zh-HK" altLang="en-US" sz="1000" dirty="0" smtClean="0"/>
              <a:t>“D</a:t>
            </a:r>
            <a:r>
              <a:rPr lang="zh-HK" altLang="en-US" sz="1000" dirty="0"/>
              <a:t>:\Coursera 2018 Excel VBA SQL Courses\Coursera Excel VBA Course\ExcelVBA for Creative </a:t>
            </a:r>
            <a:r>
              <a:rPr lang="zh-HK" altLang="en-US" sz="1000" dirty="0" smtClean="0"/>
              <a:t>Problem </a:t>
            </a:r>
            <a:r>
              <a:rPr lang="en-US" altLang="zh-HK" sz="1000" dirty="0" smtClean="0"/>
              <a:t>_</a:t>
            </a:r>
            <a:r>
              <a:rPr lang="zh-HK" altLang="en-US" sz="1000" dirty="0" smtClean="0"/>
              <a:t> </a:t>
            </a:r>
            <a:r>
              <a:rPr lang="zh-HK" altLang="en-US" sz="1000" dirty="0"/>
              <a:t>Solving - Part 2\Week 3 STARTER files\Employee Schedules"</a:t>
            </a:r>
          </a:p>
          <a:p>
            <a:r>
              <a:rPr lang="zh-HK" altLang="en-US" sz="1000" dirty="0"/>
              <a:t>FileName = Dir(Folder &amp; "\*.xlsx")</a:t>
            </a:r>
          </a:p>
          <a:p>
            <a:r>
              <a:rPr lang="zh-HK" altLang="en-US" sz="1000" dirty="0"/>
              <a:t>Do</a:t>
            </a:r>
          </a:p>
          <a:p>
            <a:r>
              <a:rPr lang="zh-HK" altLang="en-US" sz="1000" dirty="0"/>
              <a:t>    Workbooks.Open Folder &amp; "\" &amp; FileName</a:t>
            </a:r>
          </a:p>
          <a:p>
            <a:r>
              <a:rPr lang="zh-HK" altLang="en-US" sz="1000" dirty="0"/>
              <a:t>    Set aWB = ActiveWorkbook</a:t>
            </a:r>
          </a:p>
          <a:p>
            <a:r>
              <a:rPr lang="zh-HK" altLang="en-US" sz="1000" dirty="0"/>
              <a:t>    For Each w In Worksheets</a:t>
            </a:r>
          </a:p>
          <a:p>
            <a:r>
              <a:rPr lang="zh-HK" altLang="en-US" sz="1000" dirty="0"/>
              <a:t>        For i = 1 To nr</a:t>
            </a:r>
          </a:p>
          <a:p>
            <a:r>
              <a:rPr lang="zh-HK" altLang="en-US" sz="1000" dirty="0"/>
              <a:t>            For j = 1 To nc</a:t>
            </a:r>
          </a:p>
          <a:p>
            <a:r>
              <a:rPr lang="zh-HK" altLang="en-US" sz="1000" dirty="0"/>
              <a:t>                If w.Range("B4:F12").Cells(i, j) = "X" Then</a:t>
            </a:r>
          </a:p>
          <a:p>
            <a:r>
              <a:rPr lang="zh-HK" altLang="en-US" sz="1000" dirty="0"/>
              <a:t>                    S(i, j) = S(i, j) + 1</a:t>
            </a:r>
          </a:p>
          <a:p>
            <a:r>
              <a:rPr lang="zh-HK" altLang="en-US" sz="1000" dirty="0"/>
              <a:t>                End If</a:t>
            </a:r>
          </a:p>
          <a:p>
            <a:r>
              <a:rPr lang="zh-HK" altLang="en-US" sz="1000" dirty="0"/>
              <a:t>            Next j</a:t>
            </a:r>
          </a:p>
          <a:p>
            <a:r>
              <a:rPr lang="zh-HK" altLang="en-US" sz="1000" dirty="0"/>
              <a:t>        Next i</a:t>
            </a:r>
          </a:p>
          <a:p>
            <a:r>
              <a:rPr lang="zh-HK" altLang="en-US" sz="1000" dirty="0"/>
              <a:t>    Next</a:t>
            </a:r>
          </a:p>
          <a:p>
            <a:r>
              <a:rPr lang="zh-HK" altLang="en-US" sz="1000" dirty="0"/>
              <a:t>    aWB.Close SaveChanges:=False</a:t>
            </a:r>
          </a:p>
          <a:p>
            <a:r>
              <a:rPr lang="zh-HK" altLang="en-US" sz="1000" dirty="0"/>
              <a:t>    FileName = Dir</a:t>
            </a:r>
          </a:p>
          <a:p>
            <a:r>
              <a:rPr lang="zh-HK" altLang="en-US" sz="1000" dirty="0"/>
              <a:t>Loop Until FileName = ""</a:t>
            </a:r>
          </a:p>
          <a:p>
            <a:r>
              <a:rPr lang="zh-HK" altLang="en-US" sz="1000" dirty="0"/>
              <a:t>tWB.Activate</a:t>
            </a:r>
          </a:p>
          <a:p>
            <a:r>
              <a:rPr lang="zh-HK" altLang="en-US" sz="1000" dirty="0">
                <a:solidFill>
                  <a:srgbClr val="00B050"/>
                </a:solidFill>
              </a:rPr>
              <a:t>'Now we put the availability array S into Summary worksheet</a:t>
            </a:r>
          </a:p>
          <a:p>
            <a:r>
              <a:rPr lang="zh-HK" altLang="en-US" sz="1000" dirty="0"/>
              <a:t>Worksheets("Summary").Range("B4:F12") = S</a:t>
            </a:r>
          </a:p>
          <a:p>
            <a:r>
              <a:rPr lang="zh-HK" altLang="en-US" sz="1000" dirty="0">
                <a:solidFill>
                  <a:srgbClr val="00B050"/>
                </a:solidFill>
              </a:rPr>
              <a:t>'Now we identify the maximum availabilities in this Summary array and highlight in green</a:t>
            </a:r>
          </a:p>
          <a:p>
            <a:r>
              <a:rPr lang="zh-HK" altLang="en-US" sz="1000" dirty="0"/>
              <a:t>max = WorksheetFunction.max(S)</a:t>
            </a:r>
          </a:p>
          <a:p>
            <a:r>
              <a:rPr lang="zh-HK" altLang="en-US" sz="1000" dirty="0"/>
              <a:t>For Each c In Worksheets("Summary").Range("B4:F12")</a:t>
            </a:r>
          </a:p>
          <a:p>
            <a:r>
              <a:rPr lang="zh-HK" altLang="en-US" sz="1000" dirty="0"/>
              <a:t>    If c.Value = max Then</a:t>
            </a:r>
          </a:p>
          <a:p>
            <a:r>
              <a:rPr lang="zh-HK" altLang="en-US" sz="1000" dirty="0"/>
              <a:t>        With c.Interior</a:t>
            </a:r>
          </a:p>
          <a:p>
            <a:r>
              <a:rPr lang="zh-HK" altLang="en-US" sz="1000" dirty="0"/>
              <a:t>        .Pattern = xlSolid</a:t>
            </a:r>
          </a:p>
          <a:p>
            <a:r>
              <a:rPr lang="zh-HK" altLang="en-US" sz="1000" dirty="0"/>
              <a:t>        .PatternColorIndex = xlAutomatic</a:t>
            </a:r>
          </a:p>
          <a:p>
            <a:r>
              <a:rPr lang="zh-HK" altLang="en-US" sz="1000" dirty="0"/>
              <a:t>        .Color = 5296274</a:t>
            </a:r>
          </a:p>
          <a:p>
            <a:r>
              <a:rPr lang="zh-HK" altLang="en-US" sz="1000" dirty="0"/>
              <a:t>        .TintAndShade = 0</a:t>
            </a:r>
          </a:p>
          <a:p>
            <a:r>
              <a:rPr lang="zh-HK" altLang="en-US" sz="1000" dirty="0"/>
              <a:t>        .PatternTintAndShade = 0</a:t>
            </a:r>
          </a:p>
          <a:p>
            <a:r>
              <a:rPr lang="zh-HK" altLang="en-US" sz="1000" dirty="0"/>
              <a:t>        End With</a:t>
            </a:r>
          </a:p>
          <a:p>
            <a:r>
              <a:rPr lang="zh-HK" altLang="en-US" sz="1000" dirty="0"/>
              <a:t>    Else 'Resetting the cell to normal colour</a:t>
            </a:r>
          </a:p>
          <a:p>
            <a:r>
              <a:rPr lang="zh-HK" altLang="en-US" sz="1000" dirty="0"/>
              <a:t>        With c.Interior</a:t>
            </a:r>
          </a:p>
          <a:p>
            <a:r>
              <a:rPr lang="zh-HK" altLang="en-US" sz="1000" dirty="0"/>
              <a:t>        .Pattern = xlNone</a:t>
            </a:r>
          </a:p>
          <a:p>
            <a:r>
              <a:rPr lang="zh-HK" altLang="en-US" sz="1000" dirty="0"/>
              <a:t>        .TintAndShade = 0</a:t>
            </a:r>
          </a:p>
          <a:p>
            <a:r>
              <a:rPr lang="zh-HK" altLang="en-US" sz="1000" dirty="0"/>
              <a:t>        .PatternTintAndShade = 0</a:t>
            </a:r>
          </a:p>
          <a:p>
            <a:r>
              <a:rPr lang="zh-HK" altLang="en-US" sz="1000" dirty="0"/>
              <a:t>        End With</a:t>
            </a:r>
          </a:p>
          <a:p>
            <a:r>
              <a:rPr lang="zh-HK" altLang="en-US" sz="1000" dirty="0"/>
              <a:t>    End If</a:t>
            </a:r>
          </a:p>
          <a:p>
            <a:r>
              <a:rPr lang="zh-HK" altLang="en-US" sz="1000" dirty="0"/>
              <a:t>Next</a:t>
            </a:r>
          </a:p>
          <a:p>
            <a:r>
              <a:rPr lang="zh-HK" altLang="en-US" sz="1000" dirty="0"/>
              <a:t>End </a:t>
            </a:r>
            <a:r>
              <a:rPr lang="zh-HK" altLang="en-US" sz="1000" dirty="0" smtClean="0"/>
              <a:t>Sub</a:t>
            </a:r>
            <a:endParaRPr lang="zh-HK" altLang="en-US" sz="1000" dirty="0"/>
          </a:p>
        </p:txBody>
      </p:sp>
      <p:sp>
        <p:nvSpPr>
          <p:cNvPr id="4" name="Rectangle 3"/>
          <p:cNvSpPr/>
          <p:nvPr/>
        </p:nvSpPr>
        <p:spPr>
          <a:xfrm>
            <a:off x="3573684" y="7782342"/>
            <a:ext cx="3429000" cy="2123658"/>
          </a:xfrm>
          <a:prstGeom prst="rect">
            <a:avLst/>
          </a:prstGeom>
        </p:spPr>
        <p:txBody>
          <a:bodyPr>
            <a:spAutoFit/>
          </a:bodyPr>
          <a:lstStyle/>
          <a:p>
            <a:r>
              <a:rPr lang="zh-HK" altLang="en-US" sz="1100" dirty="0">
                <a:solidFill>
                  <a:srgbClr val="00B050"/>
                </a:solidFill>
              </a:rPr>
              <a:t>'Creates the Reset Button</a:t>
            </a:r>
          </a:p>
          <a:p>
            <a:r>
              <a:rPr lang="zh-HK" altLang="en-US" sz="1100" dirty="0"/>
              <a:t>Sub Reset()</a:t>
            </a:r>
          </a:p>
          <a:p>
            <a:r>
              <a:rPr lang="zh-HK" altLang="en-US" sz="1100" dirty="0"/>
              <a:t>Dim c As Range</a:t>
            </a:r>
          </a:p>
          <a:p>
            <a:r>
              <a:rPr lang="zh-HK" altLang="en-US" sz="1100" dirty="0"/>
              <a:t>For Each c In Worksheets("Summary").Range("B4:F12")</a:t>
            </a:r>
          </a:p>
          <a:p>
            <a:r>
              <a:rPr lang="zh-HK" altLang="en-US" sz="1100" dirty="0"/>
              <a:t>    c.Clear</a:t>
            </a:r>
          </a:p>
          <a:p>
            <a:r>
              <a:rPr lang="zh-HK" altLang="en-US" sz="1100" dirty="0"/>
              <a:t>    With c.Interior</a:t>
            </a:r>
          </a:p>
          <a:p>
            <a:r>
              <a:rPr lang="zh-HK" altLang="en-US" sz="1100" dirty="0"/>
              <a:t>    .Pattern = xlNone</a:t>
            </a:r>
          </a:p>
          <a:p>
            <a:r>
              <a:rPr lang="zh-HK" altLang="en-US" sz="1100" dirty="0"/>
              <a:t>    .TintAndShade = 0</a:t>
            </a:r>
          </a:p>
          <a:p>
            <a:r>
              <a:rPr lang="zh-HK" altLang="en-US" sz="1100" dirty="0"/>
              <a:t>    .PatternTintAndShade = 0</a:t>
            </a:r>
          </a:p>
          <a:p>
            <a:r>
              <a:rPr lang="zh-HK" altLang="en-US" sz="1100" dirty="0"/>
              <a:t>    End With</a:t>
            </a:r>
          </a:p>
          <a:p>
            <a:r>
              <a:rPr lang="zh-HK" altLang="en-US" sz="1100" dirty="0"/>
              <a:t>Next</a:t>
            </a:r>
          </a:p>
          <a:p>
            <a:r>
              <a:rPr lang="zh-HK" altLang="en-US" sz="1100" dirty="0"/>
              <a:t>End Sub</a:t>
            </a:r>
          </a:p>
        </p:txBody>
      </p:sp>
      <p:sp>
        <p:nvSpPr>
          <p:cNvPr id="5" name="Rectangle 4"/>
          <p:cNvSpPr/>
          <p:nvPr/>
        </p:nvSpPr>
        <p:spPr>
          <a:xfrm>
            <a:off x="-127322" y="0"/>
            <a:ext cx="7130006" cy="369332"/>
          </a:xfrm>
          <a:prstGeom prst="rect">
            <a:avLst/>
          </a:prstGeom>
        </p:spPr>
        <p:txBody>
          <a:bodyPr wrap="square">
            <a:spAutoFit/>
          </a:bodyPr>
          <a:lstStyle/>
          <a:p>
            <a:pPr algn="ctr"/>
            <a:r>
              <a:rPr lang="en-US" altLang="zh-HK" b="1" u="sng" dirty="0">
                <a:latin typeface="OpenSans-Light"/>
              </a:rPr>
              <a:t>Consolidating employee </a:t>
            </a:r>
            <a:r>
              <a:rPr lang="en-US" altLang="zh-HK" b="1" u="sng" dirty="0" smtClean="0">
                <a:latin typeface="OpenSans-Light"/>
              </a:rPr>
              <a:t>schedules From Different Workbooks</a:t>
            </a:r>
            <a:endParaRPr lang="zh-HK" altLang="en-US" b="1" u="sng" dirty="0"/>
          </a:p>
        </p:txBody>
      </p:sp>
      <p:pic>
        <p:nvPicPr>
          <p:cNvPr id="6" name="Picture 5"/>
          <p:cNvPicPr>
            <a:picLocks noChangeAspect="1"/>
          </p:cNvPicPr>
          <p:nvPr/>
        </p:nvPicPr>
        <p:blipFill>
          <a:blip r:embed="rId3"/>
          <a:stretch>
            <a:fillRect/>
          </a:stretch>
        </p:blipFill>
        <p:spPr>
          <a:xfrm>
            <a:off x="3222826" y="5783136"/>
            <a:ext cx="3426106" cy="1897282"/>
          </a:xfrm>
          <a:prstGeom prst="rect">
            <a:avLst/>
          </a:prstGeom>
        </p:spPr>
      </p:pic>
    </p:spTree>
    <p:extLst>
      <p:ext uri="{BB962C8B-B14F-4D97-AF65-F5344CB8AC3E}">
        <p14:creationId xmlns:p14="http://schemas.microsoft.com/office/powerpoint/2010/main" val="4238028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7322" y="0"/>
            <a:ext cx="7130006" cy="369332"/>
          </a:xfrm>
          <a:prstGeom prst="rect">
            <a:avLst/>
          </a:prstGeom>
        </p:spPr>
        <p:txBody>
          <a:bodyPr wrap="square">
            <a:spAutoFit/>
          </a:bodyPr>
          <a:lstStyle/>
          <a:p>
            <a:pPr algn="ctr"/>
            <a:r>
              <a:rPr lang="en-US" altLang="zh-HK" b="1" u="sng" dirty="0" smtClean="0">
                <a:latin typeface="OpenSans-Light"/>
              </a:rPr>
              <a:t>Further Examples </a:t>
            </a:r>
            <a:endParaRPr lang="zh-HK" altLang="en-US" b="1" u="sng" dirty="0"/>
          </a:p>
        </p:txBody>
      </p:sp>
      <p:sp>
        <p:nvSpPr>
          <p:cNvPr id="4" name="Rectangle 3"/>
          <p:cNvSpPr/>
          <p:nvPr/>
        </p:nvSpPr>
        <p:spPr>
          <a:xfrm>
            <a:off x="196769" y="323034"/>
            <a:ext cx="6481822" cy="5718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5" name="Picture 4"/>
          <p:cNvPicPr>
            <a:picLocks noChangeAspect="1"/>
          </p:cNvPicPr>
          <p:nvPr/>
        </p:nvPicPr>
        <p:blipFill>
          <a:blip r:embed="rId2"/>
          <a:stretch>
            <a:fillRect/>
          </a:stretch>
        </p:blipFill>
        <p:spPr>
          <a:xfrm>
            <a:off x="818094" y="369332"/>
            <a:ext cx="5239173" cy="1825374"/>
          </a:xfrm>
          <a:prstGeom prst="rect">
            <a:avLst/>
          </a:prstGeom>
        </p:spPr>
      </p:pic>
      <p:grpSp>
        <p:nvGrpSpPr>
          <p:cNvPr id="8" name="Group 7"/>
          <p:cNvGrpSpPr/>
          <p:nvPr/>
        </p:nvGrpSpPr>
        <p:grpSpPr>
          <a:xfrm>
            <a:off x="1266231" y="2263933"/>
            <a:ext cx="4165851" cy="3685452"/>
            <a:chOff x="1266231" y="2263933"/>
            <a:chExt cx="4165851" cy="3685452"/>
          </a:xfrm>
        </p:grpSpPr>
        <p:pic>
          <p:nvPicPr>
            <p:cNvPr id="6" name="Picture 5"/>
            <p:cNvPicPr>
              <a:picLocks noChangeAspect="1"/>
            </p:cNvPicPr>
            <p:nvPr/>
          </p:nvPicPr>
          <p:blipFill>
            <a:blip r:embed="rId3"/>
            <a:stretch>
              <a:fillRect/>
            </a:stretch>
          </p:blipFill>
          <p:spPr>
            <a:xfrm>
              <a:off x="1266231" y="2263933"/>
              <a:ext cx="4165851" cy="3685452"/>
            </a:xfrm>
            <a:prstGeom prst="rect">
              <a:avLst/>
            </a:prstGeom>
          </p:spPr>
        </p:pic>
        <p:pic>
          <p:nvPicPr>
            <p:cNvPr id="2" name="Picture 1"/>
            <p:cNvPicPr>
              <a:picLocks noChangeAspect="1"/>
            </p:cNvPicPr>
            <p:nvPr/>
          </p:nvPicPr>
          <p:blipFill>
            <a:blip r:embed="rId4"/>
            <a:stretch>
              <a:fillRect/>
            </a:stretch>
          </p:blipFill>
          <p:spPr>
            <a:xfrm>
              <a:off x="2486891" y="4450403"/>
              <a:ext cx="2535383" cy="134861"/>
            </a:xfrm>
            <a:prstGeom prst="rect">
              <a:avLst/>
            </a:prstGeom>
          </p:spPr>
        </p:pic>
        <p:pic>
          <p:nvPicPr>
            <p:cNvPr id="7" name="Picture 6"/>
            <p:cNvPicPr>
              <a:picLocks noChangeAspect="1"/>
            </p:cNvPicPr>
            <p:nvPr/>
          </p:nvPicPr>
          <p:blipFill>
            <a:blip r:embed="rId5"/>
            <a:stretch>
              <a:fillRect/>
            </a:stretch>
          </p:blipFill>
          <p:spPr>
            <a:xfrm>
              <a:off x="1877290" y="3771928"/>
              <a:ext cx="2022765" cy="125960"/>
            </a:xfrm>
            <a:prstGeom prst="rect">
              <a:avLst/>
            </a:prstGeom>
          </p:spPr>
        </p:pic>
      </p:grpSp>
    </p:spTree>
    <p:extLst>
      <p:ext uri="{BB962C8B-B14F-4D97-AF65-F5344CB8AC3E}">
        <p14:creationId xmlns:p14="http://schemas.microsoft.com/office/powerpoint/2010/main" val="452667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03334" y="0"/>
            <a:ext cx="2922595" cy="400110"/>
          </a:xfrm>
          <a:prstGeom prst="rect">
            <a:avLst/>
          </a:prstGeom>
        </p:spPr>
        <p:txBody>
          <a:bodyPr wrap="none">
            <a:spAutoFit/>
          </a:bodyPr>
          <a:lstStyle/>
          <a:p>
            <a:r>
              <a:rPr lang="en-US" altLang="zh-HK" sz="2000" b="1" u="sng" dirty="0">
                <a:latin typeface="OpenSans-Light"/>
              </a:rPr>
              <a:t>Advanced input boxes</a:t>
            </a:r>
            <a:endParaRPr lang="zh-HK" altLang="en-US" sz="2000" b="1" u="sng" dirty="0"/>
          </a:p>
        </p:txBody>
      </p:sp>
      <p:pic>
        <p:nvPicPr>
          <p:cNvPr id="3" name="Picture 2"/>
          <p:cNvPicPr>
            <a:picLocks noChangeAspect="1"/>
          </p:cNvPicPr>
          <p:nvPr/>
        </p:nvPicPr>
        <p:blipFill>
          <a:blip r:embed="rId2"/>
          <a:stretch>
            <a:fillRect/>
          </a:stretch>
        </p:blipFill>
        <p:spPr>
          <a:xfrm>
            <a:off x="103304" y="2165724"/>
            <a:ext cx="3175797" cy="1625371"/>
          </a:xfrm>
          <a:prstGeom prst="rect">
            <a:avLst/>
          </a:prstGeom>
        </p:spPr>
      </p:pic>
      <p:sp>
        <p:nvSpPr>
          <p:cNvPr id="4" name="Rectangle 3"/>
          <p:cNvSpPr/>
          <p:nvPr/>
        </p:nvSpPr>
        <p:spPr>
          <a:xfrm>
            <a:off x="288834" y="450839"/>
            <a:ext cx="3429000" cy="1477328"/>
          </a:xfrm>
          <a:prstGeom prst="rect">
            <a:avLst/>
          </a:prstGeom>
        </p:spPr>
        <p:txBody>
          <a:bodyPr>
            <a:spAutoFit/>
          </a:bodyPr>
          <a:lstStyle/>
          <a:p>
            <a:r>
              <a:rPr lang="zh-HK" altLang="en-US" sz="1000" dirty="0"/>
              <a:t>Sub InputBoxTest()</a:t>
            </a:r>
          </a:p>
          <a:p>
            <a:r>
              <a:rPr lang="zh-HK" altLang="en-US" sz="1000" dirty="0"/>
              <a:t>Dim x As Variant</a:t>
            </a:r>
          </a:p>
          <a:p>
            <a:r>
              <a:rPr lang="zh-HK" altLang="en-US" sz="1000" dirty="0"/>
              <a:t>Do</a:t>
            </a:r>
          </a:p>
          <a:p>
            <a:r>
              <a:rPr lang="zh-HK" altLang="en-US" sz="1000" dirty="0"/>
              <a:t>    x = InputBox("Please enter something")</a:t>
            </a:r>
          </a:p>
          <a:p>
            <a:r>
              <a:rPr lang="zh-HK" altLang="en-US" sz="1000" dirty="0"/>
              <a:t>    If x &lt;&gt; "" Then Exit Do</a:t>
            </a:r>
          </a:p>
          <a:p>
            <a:r>
              <a:rPr lang="zh-HK" altLang="en-US" sz="1000" dirty="0"/>
              <a:t>    MsgBox ("You didn't enter anything, Please try again!")</a:t>
            </a:r>
          </a:p>
          <a:p>
            <a:r>
              <a:rPr lang="zh-HK" altLang="en-US" sz="1000" dirty="0"/>
              <a:t>Loop</a:t>
            </a:r>
          </a:p>
          <a:p>
            <a:r>
              <a:rPr lang="zh-HK" altLang="en-US" sz="1000" dirty="0"/>
              <a:t>MsgBox ("You entered " &amp; x)</a:t>
            </a:r>
          </a:p>
          <a:p>
            <a:r>
              <a:rPr lang="zh-HK" altLang="en-US" sz="1000" dirty="0"/>
              <a:t>End Sub</a:t>
            </a:r>
          </a:p>
        </p:txBody>
      </p:sp>
      <p:pic>
        <p:nvPicPr>
          <p:cNvPr id="5" name="Picture 4"/>
          <p:cNvPicPr>
            <a:picLocks noChangeAspect="1"/>
          </p:cNvPicPr>
          <p:nvPr/>
        </p:nvPicPr>
        <p:blipFill>
          <a:blip r:embed="rId3"/>
          <a:stretch>
            <a:fillRect/>
          </a:stretch>
        </p:blipFill>
        <p:spPr>
          <a:xfrm>
            <a:off x="3464631" y="2139220"/>
            <a:ext cx="3248620" cy="1643476"/>
          </a:xfrm>
          <a:prstGeom prst="rect">
            <a:avLst/>
          </a:prstGeom>
        </p:spPr>
      </p:pic>
      <p:sp>
        <p:nvSpPr>
          <p:cNvPr id="6" name="Rectangle 5"/>
          <p:cNvSpPr/>
          <p:nvPr/>
        </p:nvSpPr>
        <p:spPr>
          <a:xfrm>
            <a:off x="1767692" y="4028652"/>
            <a:ext cx="3393878" cy="400110"/>
          </a:xfrm>
          <a:prstGeom prst="rect">
            <a:avLst/>
          </a:prstGeom>
        </p:spPr>
        <p:txBody>
          <a:bodyPr wrap="none">
            <a:spAutoFit/>
          </a:bodyPr>
          <a:lstStyle/>
          <a:p>
            <a:pPr algn="ctr"/>
            <a:r>
              <a:rPr lang="en-US" altLang="zh-HK" sz="2000" b="1" u="sng" dirty="0">
                <a:latin typeface="OpenSans-Light"/>
              </a:rPr>
              <a:t>Advanced message boxes</a:t>
            </a:r>
            <a:endParaRPr lang="zh-HK" altLang="en-US" sz="2000" b="1" u="sng" dirty="0"/>
          </a:p>
        </p:txBody>
      </p:sp>
      <p:pic>
        <p:nvPicPr>
          <p:cNvPr id="8" name="Picture 7"/>
          <p:cNvPicPr>
            <a:picLocks noChangeAspect="1"/>
          </p:cNvPicPr>
          <p:nvPr/>
        </p:nvPicPr>
        <p:blipFill>
          <a:blip r:embed="rId4"/>
          <a:stretch>
            <a:fillRect/>
          </a:stretch>
        </p:blipFill>
        <p:spPr>
          <a:xfrm>
            <a:off x="1577527" y="4463706"/>
            <a:ext cx="3584043" cy="2367386"/>
          </a:xfrm>
          <a:prstGeom prst="rect">
            <a:avLst/>
          </a:prstGeom>
        </p:spPr>
      </p:pic>
      <p:pic>
        <p:nvPicPr>
          <p:cNvPr id="9" name="Picture 8"/>
          <p:cNvPicPr>
            <a:picLocks noChangeAspect="1"/>
          </p:cNvPicPr>
          <p:nvPr/>
        </p:nvPicPr>
        <p:blipFill>
          <a:blip r:embed="rId5"/>
          <a:stretch>
            <a:fillRect/>
          </a:stretch>
        </p:blipFill>
        <p:spPr>
          <a:xfrm>
            <a:off x="1834258" y="7172800"/>
            <a:ext cx="3091671" cy="2250840"/>
          </a:xfrm>
          <a:prstGeom prst="rect">
            <a:avLst/>
          </a:prstGeom>
        </p:spPr>
      </p:pic>
    </p:spTree>
    <p:extLst>
      <p:ext uri="{BB962C8B-B14F-4D97-AF65-F5344CB8AC3E}">
        <p14:creationId xmlns:p14="http://schemas.microsoft.com/office/powerpoint/2010/main" val="1171050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58292" y="340682"/>
            <a:ext cx="1362281" cy="967937"/>
          </a:xfrm>
          <a:prstGeom prst="rect">
            <a:avLst/>
          </a:prstGeom>
        </p:spPr>
      </p:pic>
      <p:sp>
        <p:nvSpPr>
          <p:cNvPr id="3" name="Rectangle 2"/>
          <p:cNvSpPr/>
          <p:nvPr/>
        </p:nvSpPr>
        <p:spPr>
          <a:xfrm>
            <a:off x="342900" y="355575"/>
            <a:ext cx="3429000" cy="830997"/>
          </a:xfrm>
          <a:prstGeom prst="rect">
            <a:avLst/>
          </a:prstGeom>
        </p:spPr>
        <p:txBody>
          <a:bodyPr>
            <a:spAutoFit/>
          </a:bodyPr>
          <a:lstStyle/>
          <a:p>
            <a:r>
              <a:rPr lang="zh-HK" altLang="en-US" sz="1200" dirty="0"/>
              <a:t>Sub MsgBoxExample()</a:t>
            </a:r>
          </a:p>
          <a:p>
            <a:r>
              <a:rPr lang="zh-HK" altLang="en-US" sz="1200" dirty="0"/>
              <a:t>Dim Ans As Integer</a:t>
            </a:r>
          </a:p>
          <a:p>
            <a:r>
              <a:rPr lang="zh-HK" altLang="en-US" sz="1200" dirty="0"/>
              <a:t>Ans = MsgBox("Hello", vbOKCancel, "Output")</a:t>
            </a:r>
          </a:p>
          <a:p>
            <a:r>
              <a:rPr lang="zh-HK" altLang="en-US" sz="1200" dirty="0"/>
              <a:t>End Sub</a:t>
            </a:r>
          </a:p>
        </p:txBody>
      </p:sp>
      <p:pic>
        <p:nvPicPr>
          <p:cNvPr id="4" name="Picture 3"/>
          <p:cNvPicPr>
            <a:picLocks noChangeAspect="1"/>
          </p:cNvPicPr>
          <p:nvPr/>
        </p:nvPicPr>
        <p:blipFill>
          <a:blip r:embed="rId3"/>
          <a:stretch>
            <a:fillRect/>
          </a:stretch>
        </p:blipFill>
        <p:spPr>
          <a:xfrm>
            <a:off x="2950579" y="1575097"/>
            <a:ext cx="2069994" cy="916625"/>
          </a:xfrm>
          <a:prstGeom prst="rect">
            <a:avLst/>
          </a:prstGeom>
        </p:spPr>
      </p:pic>
      <p:sp>
        <p:nvSpPr>
          <p:cNvPr id="6" name="Rectangle 5"/>
          <p:cNvSpPr/>
          <p:nvPr/>
        </p:nvSpPr>
        <p:spPr>
          <a:xfrm>
            <a:off x="342900" y="1602315"/>
            <a:ext cx="3429000" cy="830997"/>
          </a:xfrm>
          <a:prstGeom prst="rect">
            <a:avLst/>
          </a:prstGeom>
        </p:spPr>
        <p:txBody>
          <a:bodyPr>
            <a:spAutoFit/>
          </a:bodyPr>
          <a:lstStyle/>
          <a:p>
            <a:r>
              <a:rPr lang="zh-HK" altLang="en-US" sz="1200" dirty="0"/>
              <a:t>Sub MsgBoxExample1()</a:t>
            </a:r>
          </a:p>
          <a:p>
            <a:r>
              <a:rPr lang="zh-HK" altLang="en-US" sz="1200" dirty="0"/>
              <a:t>Dim Ans As Integer</a:t>
            </a:r>
          </a:p>
          <a:p>
            <a:r>
              <a:rPr lang="zh-HK" altLang="en-US" sz="1200" dirty="0"/>
              <a:t>Ans = MsgBox("Hello", 2, "Title")</a:t>
            </a:r>
          </a:p>
          <a:p>
            <a:r>
              <a:rPr lang="zh-HK" altLang="en-US" sz="1200" dirty="0"/>
              <a:t>End Sub</a:t>
            </a:r>
          </a:p>
        </p:txBody>
      </p:sp>
      <p:sp>
        <p:nvSpPr>
          <p:cNvPr id="7" name="Rectangle 6"/>
          <p:cNvSpPr/>
          <p:nvPr/>
        </p:nvSpPr>
        <p:spPr>
          <a:xfrm>
            <a:off x="196769" y="323035"/>
            <a:ext cx="6481822" cy="10032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 name="Rectangle 7"/>
          <p:cNvSpPr/>
          <p:nvPr/>
        </p:nvSpPr>
        <p:spPr>
          <a:xfrm>
            <a:off x="196769" y="1516198"/>
            <a:ext cx="6481822" cy="10032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9" name="Picture 8"/>
          <p:cNvPicPr>
            <a:picLocks noChangeAspect="1"/>
          </p:cNvPicPr>
          <p:nvPr/>
        </p:nvPicPr>
        <p:blipFill>
          <a:blip r:embed="rId4"/>
          <a:stretch>
            <a:fillRect/>
          </a:stretch>
        </p:blipFill>
        <p:spPr>
          <a:xfrm>
            <a:off x="342900" y="2791852"/>
            <a:ext cx="2326264" cy="1302165"/>
          </a:xfrm>
          <a:prstGeom prst="rect">
            <a:avLst/>
          </a:prstGeom>
        </p:spPr>
      </p:pic>
      <p:pic>
        <p:nvPicPr>
          <p:cNvPr id="11" name="Picture 10"/>
          <p:cNvPicPr>
            <a:picLocks noChangeAspect="1"/>
          </p:cNvPicPr>
          <p:nvPr/>
        </p:nvPicPr>
        <p:blipFill>
          <a:blip r:embed="rId5"/>
          <a:stretch>
            <a:fillRect/>
          </a:stretch>
        </p:blipFill>
        <p:spPr>
          <a:xfrm>
            <a:off x="5020573" y="2810684"/>
            <a:ext cx="745125" cy="784342"/>
          </a:xfrm>
          <a:prstGeom prst="rect">
            <a:avLst/>
          </a:prstGeom>
        </p:spPr>
      </p:pic>
      <p:pic>
        <p:nvPicPr>
          <p:cNvPr id="12" name="Picture 11"/>
          <p:cNvPicPr>
            <a:picLocks noChangeAspect="1"/>
          </p:cNvPicPr>
          <p:nvPr/>
        </p:nvPicPr>
        <p:blipFill>
          <a:blip r:embed="rId6"/>
          <a:stretch>
            <a:fillRect/>
          </a:stretch>
        </p:blipFill>
        <p:spPr>
          <a:xfrm>
            <a:off x="2813260" y="3741329"/>
            <a:ext cx="1543995" cy="779080"/>
          </a:xfrm>
          <a:prstGeom prst="rect">
            <a:avLst/>
          </a:prstGeom>
        </p:spPr>
      </p:pic>
      <p:pic>
        <p:nvPicPr>
          <p:cNvPr id="13" name="Picture 12"/>
          <p:cNvPicPr>
            <a:picLocks noChangeAspect="1"/>
          </p:cNvPicPr>
          <p:nvPr/>
        </p:nvPicPr>
        <p:blipFill>
          <a:blip r:embed="rId7"/>
          <a:stretch>
            <a:fillRect/>
          </a:stretch>
        </p:blipFill>
        <p:spPr>
          <a:xfrm>
            <a:off x="2813260" y="2816634"/>
            <a:ext cx="1543995" cy="764872"/>
          </a:xfrm>
          <a:prstGeom prst="rect">
            <a:avLst/>
          </a:prstGeom>
        </p:spPr>
      </p:pic>
      <p:pic>
        <p:nvPicPr>
          <p:cNvPr id="14" name="Picture 13"/>
          <p:cNvPicPr>
            <a:picLocks noChangeAspect="1"/>
          </p:cNvPicPr>
          <p:nvPr/>
        </p:nvPicPr>
        <p:blipFill>
          <a:blip r:embed="rId8"/>
          <a:stretch>
            <a:fillRect/>
          </a:stretch>
        </p:blipFill>
        <p:spPr>
          <a:xfrm>
            <a:off x="5020573" y="3785772"/>
            <a:ext cx="745125" cy="799048"/>
          </a:xfrm>
          <a:prstGeom prst="rect">
            <a:avLst/>
          </a:prstGeom>
        </p:spPr>
      </p:pic>
      <p:sp>
        <p:nvSpPr>
          <p:cNvPr id="15" name="Rectangle 14"/>
          <p:cNvSpPr/>
          <p:nvPr/>
        </p:nvSpPr>
        <p:spPr>
          <a:xfrm>
            <a:off x="196769" y="2679252"/>
            <a:ext cx="6481822" cy="1905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Rectangle 15"/>
          <p:cNvSpPr/>
          <p:nvPr/>
        </p:nvSpPr>
        <p:spPr>
          <a:xfrm>
            <a:off x="229292" y="4823936"/>
            <a:ext cx="3429000" cy="769441"/>
          </a:xfrm>
          <a:prstGeom prst="rect">
            <a:avLst/>
          </a:prstGeom>
        </p:spPr>
        <p:txBody>
          <a:bodyPr>
            <a:spAutoFit/>
          </a:bodyPr>
          <a:lstStyle/>
          <a:p>
            <a:r>
              <a:rPr lang="zh-HK" altLang="en-US" sz="1100" dirty="0"/>
              <a:t>Sub MsgBoxExample2()</a:t>
            </a:r>
          </a:p>
          <a:p>
            <a:r>
              <a:rPr lang="zh-HK" altLang="en-US" sz="1100" dirty="0"/>
              <a:t>Dim Ans As Integer</a:t>
            </a:r>
          </a:p>
          <a:p>
            <a:r>
              <a:rPr lang="zh-HK" altLang="en-US" sz="1100" dirty="0"/>
              <a:t>Ans = MsgBox("Hello", 32, "Question Box")</a:t>
            </a:r>
          </a:p>
          <a:p>
            <a:r>
              <a:rPr lang="zh-HK" altLang="en-US" sz="1100" dirty="0"/>
              <a:t>End Sub</a:t>
            </a:r>
          </a:p>
        </p:txBody>
      </p:sp>
      <p:pic>
        <p:nvPicPr>
          <p:cNvPr id="17" name="Picture 16"/>
          <p:cNvPicPr>
            <a:picLocks noChangeAspect="1"/>
          </p:cNvPicPr>
          <p:nvPr/>
        </p:nvPicPr>
        <p:blipFill>
          <a:blip r:embed="rId9"/>
          <a:stretch>
            <a:fillRect/>
          </a:stretch>
        </p:blipFill>
        <p:spPr>
          <a:xfrm>
            <a:off x="3179408" y="4893805"/>
            <a:ext cx="806168" cy="938689"/>
          </a:xfrm>
          <a:prstGeom prst="rect">
            <a:avLst/>
          </a:prstGeom>
        </p:spPr>
      </p:pic>
      <p:sp>
        <p:nvSpPr>
          <p:cNvPr id="18" name="TextBox 17"/>
          <p:cNvSpPr txBox="1"/>
          <p:nvPr/>
        </p:nvSpPr>
        <p:spPr>
          <a:xfrm>
            <a:off x="4357256" y="5049982"/>
            <a:ext cx="2321336" cy="461665"/>
          </a:xfrm>
          <a:prstGeom prst="rect">
            <a:avLst/>
          </a:prstGeom>
          <a:noFill/>
        </p:spPr>
        <p:txBody>
          <a:bodyPr wrap="square" rtlCol="0">
            <a:spAutoFit/>
          </a:bodyPr>
          <a:lstStyle/>
          <a:p>
            <a:r>
              <a:rPr lang="en-US" altLang="zh-HK" sz="1200" dirty="0" smtClean="0">
                <a:solidFill>
                  <a:srgbClr val="FF0000"/>
                </a:solidFill>
              </a:rPr>
              <a:t>If I click OK button, </a:t>
            </a:r>
            <a:r>
              <a:rPr lang="en-US" altLang="zh-HK" sz="1200" dirty="0" err="1" smtClean="0">
                <a:solidFill>
                  <a:srgbClr val="FF0000"/>
                </a:solidFill>
              </a:rPr>
              <a:t>Ans</a:t>
            </a:r>
            <a:r>
              <a:rPr lang="en-US" altLang="zh-HK" sz="1200" dirty="0" smtClean="0">
                <a:solidFill>
                  <a:srgbClr val="FF0000"/>
                </a:solidFill>
              </a:rPr>
              <a:t> will return a value of 1</a:t>
            </a:r>
            <a:endParaRPr lang="zh-HK" altLang="en-US" sz="1200" dirty="0">
              <a:solidFill>
                <a:srgbClr val="FF0000"/>
              </a:solidFill>
            </a:endParaRPr>
          </a:p>
        </p:txBody>
      </p:sp>
      <p:sp>
        <p:nvSpPr>
          <p:cNvPr id="19" name="Rectangle 18"/>
          <p:cNvSpPr/>
          <p:nvPr/>
        </p:nvSpPr>
        <p:spPr>
          <a:xfrm>
            <a:off x="196769" y="4680233"/>
            <a:ext cx="6481822" cy="12218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20" name="Picture 19"/>
          <p:cNvPicPr>
            <a:picLocks noChangeAspect="1"/>
          </p:cNvPicPr>
          <p:nvPr/>
        </p:nvPicPr>
        <p:blipFill>
          <a:blip r:embed="rId10"/>
          <a:stretch>
            <a:fillRect/>
          </a:stretch>
        </p:blipFill>
        <p:spPr>
          <a:xfrm>
            <a:off x="3285765" y="6243145"/>
            <a:ext cx="1222346" cy="938903"/>
          </a:xfrm>
          <a:prstGeom prst="rect">
            <a:avLst/>
          </a:prstGeom>
        </p:spPr>
      </p:pic>
      <p:sp>
        <p:nvSpPr>
          <p:cNvPr id="21" name="Rectangle 20"/>
          <p:cNvSpPr/>
          <p:nvPr/>
        </p:nvSpPr>
        <p:spPr>
          <a:xfrm>
            <a:off x="229292" y="6257732"/>
            <a:ext cx="3429000" cy="830997"/>
          </a:xfrm>
          <a:prstGeom prst="rect">
            <a:avLst/>
          </a:prstGeom>
        </p:spPr>
        <p:txBody>
          <a:bodyPr>
            <a:spAutoFit/>
          </a:bodyPr>
          <a:lstStyle/>
          <a:p>
            <a:r>
              <a:rPr lang="zh-HK" altLang="en-US" sz="1200" dirty="0"/>
              <a:t>Sub MsgBoxExample3()</a:t>
            </a:r>
          </a:p>
          <a:p>
            <a:r>
              <a:rPr lang="zh-HK" altLang="en-US" sz="1200" dirty="0"/>
              <a:t>Dim Ans As Integer</a:t>
            </a:r>
          </a:p>
          <a:p>
            <a:r>
              <a:rPr lang="zh-HK" altLang="en-US" sz="1200" dirty="0"/>
              <a:t>Ans = MsgBox("Hello", 36, "Question Box")</a:t>
            </a:r>
          </a:p>
          <a:p>
            <a:r>
              <a:rPr lang="zh-HK" altLang="en-US" sz="1200" dirty="0"/>
              <a:t>End Sub</a:t>
            </a:r>
          </a:p>
        </p:txBody>
      </p:sp>
      <p:sp>
        <p:nvSpPr>
          <p:cNvPr id="22" name="Rectangle 21"/>
          <p:cNvSpPr/>
          <p:nvPr/>
        </p:nvSpPr>
        <p:spPr>
          <a:xfrm>
            <a:off x="196769" y="6110289"/>
            <a:ext cx="6481822" cy="12218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216442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7127" y="0"/>
            <a:ext cx="4585807" cy="461665"/>
          </a:xfrm>
          <a:prstGeom prst="rect">
            <a:avLst/>
          </a:prstGeom>
          <a:noFill/>
        </p:spPr>
        <p:txBody>
          <a:bodyPr wrap="none" rtlCol="0">
            <a:spAutoFit/>
          </a:bodyPr>
          <a:lstStyle/>
          <a:p>
            <a:r>
              <a:rPr lang="en-US" altLang="zh-HK" sz="2400" b="1" u="sng" dirty="0" smtClean="0"/>
              <a:t>Import and Export Arrays into VBA</a:t>
            </a:r>
            <a:endParaRPr lang="zh-HK" altLang="en-US" sz="2400" b="1" u="sng" dirty="0"/>
          </a:p>
        </p:txBody>
      </p:sp>
      <p:sp>
        <p:nvSpPr>
          <p:cNvPr id="4" name="TextBox 3"/>
          <p:cNvSpPr txBox="1"/>
          <p:nvPr/>
        </p:nvSpPr>
        <p:spPr>
          <a:xfrm>
            <a:off x="198407" y="461665"/>
            <a:ext cx="6611101" cy="523220"/>
          </a:xfrm>
          <a:prstGeom prst="rect">
            <a:avLst/>
          </a:prstGeom>
          <a:noFill/>
        </p:spPr>
        <p:txBody>
          <a:bodyPr wrap="square" rtlCol="0">
            <a:spAutoFit/>
          </a:bodyPr>
          <a:lstStyle/>
          <a:p>
            <a:r>
              <a:rPr lang="en-US" altLang="zh-HK" sz="1400" dirty="0" smtClean="0"/>
              <a:t>1) Import Excel array into VBA, the first is more cumbersome, the second is much simpler, and both does the same thing </a:t>
            </a:r>
            <a:endParaRPr lang="zh-HK" altLang="en-US" sz="1400" dirty="0"/>
          </a:p>
        </p:txBody>
      </p:sp>
      <p:pic>
        <p:nvPicPr>
          <p:cNvPr id="5" name="Picture 4"/>
          <p:cNvPicPr>
            <a:picLocks noChangeAspect="1"/>
          </p:cNvPicPr>
          <p:nvPr/>
        </p:nvPicPr>
        <p:blipFill>
          <a:blip r:embed="rId2"/>
          <a:stretch>
            <a:fillRect/>
          </a:stretch>
        </p:blipFill>
        <p:spPr>
          <a:xfrm>
            <a:off x="3463722" y="1334627"/>
            <a:ext cx="1589579" cy="814387"/>
          </a:xfrm>
          <a:prstGeom prst="rect">
            <a:avLst/>
          </a:prstGeom>
        </p:spPr>
      </p:pic>
      <p:sp>
        <p:nvSpPr>
          <p:cNvPr id="6" name="Rectangle 5"/>
          <p:cNvSpPr/>
          <p:nvPr/>
        </p:nvSpPr>
        <p:spPr>
          <a:xfrm>
            <a:off x="1749222" y="923330"/>
            <a:ext cx="3429000" cy="1815882"/>
          </a:xfrm>
          <a:prstGeom prst="rect">
            <a:avLst/>
          </a:prstGeom>
        </p:spPr>
        <p:txBody>
          <a:bodyPr>
            <a:spAutoFit/>
          </a:bodyPr>
          <a:lstStyle/>
          <a:p>
            <a:r>
              <a:rPr lang="zh-HK" altLang="en-US" sz="800" dirty="0"/>
              <a:t>Sub ImportArray1()</a:t>
            </a:r>
          </a:p>
          <a:p>
            <a:r>
              <a:rPr lang="zh-HK" altLang="en-US" sz="800" dirty="0"/>
              <a:t>Dim i As Integer, j As Integer</a:t>
            </a:r>
          </a:p>
          <a:p>
            <a:r>
              <a:rPr lang="zh-HK" altLang="en-US" sz="800" dirty="0"/>
              <a:t>Dim A() As Integer</a:t>
            </a:r>
          </a:p>
          <a:p>
            <a:r>
              <a:rPr lang="zh-HK" altLang="en-US" sz="800" dirty="0"/>
              <a:t>Dim nr As Integer, nc As Integer</a:t>
            </a:r>
          </a:p>
          <a:p>
            <a:r>
              <a:rPr lang="zh-HK" altLang="en-US" sz="800" dirty="0"/>
              <a:t>nr = Selection.Rows.Count</a:t>
            </a:r>
          </a:p>
          <a:p>
            <a:r>
              <a:rPr lang="zh-HK" altLang="en-US" sz="800" dirty="0"/>
              <a:t>nc = Selection.Columns.Count</a:t>
            </a:r>
          </a:p>
          <a:p>
            <a:r>
              <a:rPr lang="zh-HK" altLang="en-US" sz="800" dirty="0"/>
              <a:t>ReDim A(nr, nc) As Integer</a:t>
            </a:r>
          </a:p>
          <a:p>
            <a:r>
              <a:rPr lang="zh-HK" altLang="en-US" sz="800" dirty="0"/>
              <a:t>For i = 1 To nr</a:t>
            </a:r>
          </a:p>
          <a:p>
            <a:r>
              <a:rPr lang="zh-HK" altLang="en-US" sz="800" dirty="0"/>
              <a:t>    For j = 1 To nc</a:t>
            </a:r>
          </a:p>
          <a:p>
            <a:r>
              <a:rPr lang="zh-HK" altLang="en-US" sz="800" dirty="0"/>
              <a:t>        A(i, j) = Selection.Cells(i, j)</a:t>
            </a:r>
          </a:p>
          <a:p>
            <a:r>
              <a:rPr lang="zh-HK" altLang="en-US" sz="800" dirty="0"/>
              <a:t>    Next j</a:t>
            </a:r>
          </a:p>
          <a:p>
            <a:r>
              <a:rPr lang="zh-HK" altLang="en-US" sz="800" dirty="0"/>
              <a:t>Next i</a:t>
            </a:r>
          </a:p>
          <a:p>
            <a:r>
              <a:rPr lang="zh-HK" altLang="en-US" sz="800" dirty="0"/>
              <a:t>MsgBox A(1, 2)</a:t>
            </a:r>
          </a:p>
          <a:p>
            <a:r>
              <a:rPr lang="zh-HK" altLang="en-US" sz="800" dirty="0"/>
              <a:t>End Sub</a:t>
            </a:r>
          </a:p>
        </p:txBody>
      </p:sp>
      <p:sp>
        <p:nvSpPr>
          <p:cNvPr id="7" name="Rectangle 6"/>
          <p:cNvSpPr/>
          <p:nvPr/>
        </p:nvSpPr>
        <p:spPr>
          <a:xfrm>
            <a:off x="1749222" y="2950058"/>
            <a:ext cx="3429000" cy="784830"/>
          </a:xfrm>
          <a:prstGeom prst="rect">
            <a:avLst/>
          </a:prstGeom>
        </p:spPr>
        <p:txBody>
          <a:bodyPr>
            <a:spAutoFit/>
          </a:bodyPr>
          <a:lstStyle/>
          <a:p>
            <a:r>
              <a:rPr lang="zh-HK" altLang="en-US" sz="900" dirty="0"/>
              <a:t>Sub ImportArray2()</a:t>
            </a:r>
          </a:p>
          <a:p>
            <a:r>
              <a:rPr lang="zh-HK" altLang="en-US" sz="900" dirty="0"/>
              <a:t>Dim A() As Variant</a:t>
            </a:r>
          </a:p>
          <a:p>
            <a:r>
              <a:rPr lang="zh-HK" altLang="en-US" sz="900" dirty="0"/>
              <a:t>A = Selection</a:t>
            </a:r>
          </a:p>
          <a:p>
            <a:r>
              <a:rPr lang="zh-HK" altLang="en-US" sz="900" dirty="0"/>
              <a:t>MsgBox A(1, 2)</a:t>
            </a:r>
          </a:p>
          <a:p>
            <a:r>
              <a:rPr lang="zh-HK" altLang="en-US" sz="900" dirty="0"/>
              <a:t>End Sub</a:t>
            </a:r>
          </a:p>
        </p:txBody>
      </p:sp>
      <p:pic>
        <p:nvPicPr>
          <p:cNvPr id="8" name="Picture 7"/>
          <p:cNvPicPr>
            <a:picLocks noChangeAspect="1"/>
          </p:cNvPicPr>
          <p:nvPr/>
        </p:nvPicPr>
        <p:blipFill>
          <a:blip r:embed="rId2"/>
          <a:stretch>
            <a:fillRect/>
          </a:stretch>
        </p:blipFill>
        <p:spPr>
          <a:xfrm>
            <a:off x="3463721" y="2851558"/>
            <a:ext cx="1589579" cy="814387"/>
          </a:xfrm>
          <a:prstGeom prst="rect">
            <a:avLst/>
          </a:prstGeom>
        </p:spPr>
      </p:pic>
      <p:sp>
        <p:nvSpPr>
          <p:cNvPr id="9" name="TextBox 8"/>
          <p:cNvSpPr txBox="1"/>
          <p:nvPr/>
        </p:nvSpPr>
        <p:spPr>
          <a:xfrm>
            <a:off x="198406" y="3945734"/>
            <a:ext cx="6611101" cy="307777"/>
          </a:xfrm>
          <a:prstGeom prst="rect">
            <a:avLst/>
          </a:prstGeom>
          <a:noFill/>
        </p:spPr>
        <p:txBody>
          <a:bodyPr wrap="square" rtlCol="0">
            <a:spAutoFit/>
          </a:bodyPr>
          <a:lstStyle/>
          <a:p>
            <a:r>
              <a:rPr lang="en-US" altLang="zh-HK" sz="1400" dirty="0" smtClean="0"/>
              <a:t>2) Export Array</a:t>
            </a:r>
            <a:endParaRPr lang="zh-HK" altLang="en-US" sz="1400" dirty="0"/>
          </a:p>
        </p:txBody>
      </p:sp>
      <p:pic>
        <p:nvPicPr>
          <p:cNvPr id="10" name="Picture 9"/>
          <p:cNvPicPr>
            <a:picLocks noChangeAspect="1"/>
          </p:cNvPicPr>
          <p:nvPr/>
        </p:nvPicPr>
        <p:blipFill>
          <a:blip r:embed="rId3"/>
          <a:stretch>
            <a:fillRect/>
          </a:stretch>
        </p:blipFill>
        <p:spPr>
          <a:xfrm>
            <a:off x="3849357" y="4718611"/>
            <a:ext cx="1938698" cy="576667"/>
          </a:xfrm>
          <a:prstGeom prst="rect">
            <a:avLst/>
          </a:prstGeom>
        </p:spPr>
      </p:pic>
      <p:sp>
        <p:nvSpPr>
          <p:cNvPr id="11" name="Rectangle 10"/>
          <p:cNvSpPr/>
          <p:nvPr/>
        </p:nvSpPr>
        <p:spPr>
          <a:xfrm>
            <a:off x="1749222" y="4202746"/>
            <a:ext cx="3429000" cy="1477328"/>
          </a:xfrm>
          <a:prstGeom prst="rect">
            <a:avLst/>
          </a:prstGeom>
        </p:spPr>
        <p:txBody>
          <a:bodyPr>
            <a:spAutoFit/>
          </a:bodyPr>
          <a:lstStyle/>
          <a:p>
            <a:r>
              <a:rPr lang="zh-HK" altLang="en-US" sz="900" dirty="0"/>
              <a:t>Sub ExportArray1()</a:t>
            </a:r>
          </a:p>
          <a:p>
            <a:r>
              <a:rPr lang="zh-HK" altLang="en-US" sz="900" dirty="0"/>
              <a:t>Dim i As Integer, j As Integer</a:t>
            </a:r>
          </a:p>
          <a:p>
            <a:r>
              <a:rPr lang="zh-HK" altLang="en-US" sz="900" dirty="0"/>
              <a:t>Dim A(3, 3) As Integer</a:t>
            </a:r>
          </a:p>
          <a:p>
            <a:r>
              <a:rPr lang="zh-HK" altLang="en-US" sz="900" dirty="0"/>
              <a:t>For i = 1 To 3</a:t>
            </a:r>
          </a:p>
          <a:p>
            <a:r>
              <a:rPr lang="zh-HK" altLang="en-US" sz="900" dirty="0"/>
              <a:t>    For j = 1 To 3</a:t>
            </a:r>
          </a:p>
          <a:p>
            <a:r>
              <a:rPr lang="zh-HK" altLang="en-US" sz="900" dirty="0"/>
              <a:t>        A(i, j) = 2 * i + j</a:t>
            </a:r>
          </a:p>
          <a:p>
            <a:r>
              <a:rPr lang="zh-HK" altLang="en-US" sz="900" dirty="0"/>
              <a:t>        Range("B2:D4").Cells(i, j) = A(i, j)</a:t>
            </a:r>
          </a:p>
          <a:p>
            <a:r>
              <a:rPr lang="zh-HK" altLang="en-US" sz="900" dirty="0"/>
              <a:t>    Next j</a:t>
            </a:r>
          </a:p>
          <a:p>
            <a:r>
              <a:rPr lang="zh-HK" altLang="en-US" sz="900" dirty="0"/>
              <a:t>Next i</a:t>
            </a:r>
          </a:p>
          <a:p>
            <a:r>
              <a:rPr lang="zh-HK" altLang="en-US" sz="900" dirty="0"/>
              <a:t>End Sub</a:t>
            </a:r>
          </a:p>
        </p:txBody>
      </p:sp>
      <p:pic>
        <p:nvPicPr>
          <p:cNvPr id="12" name="Picture 11"/>
          <p:cNvPicPr>
            <a:picLocks noChangeAspect="1"/>
          </p:cNvPicPr>
          <p:nvPr/>
        </p:nvPicPr>
        <p:blipFill>
          <a:blip r:embed="rId4"/>
          <a:stretch>
            <a:fillRect/>
          </a:stretch>
        </p:blipFill>
        <p:spPr>
          <a:xfrm>
            <a:off x="3377330" y="6389309"/>
            <a:ext cx="2405294" cy="612856"/>
          </a:xfrm>
          <a:prstGeom prst="rect">
            <a:avLst/>
          </a:prstGeom>
        </p:spPr>
      </p:pic>
      <p:sp>
        <p:nvSpPr>
          <p:cNvPr id="13" name="Rectangle 12"/>
          <p:cNvSpPr/>
          <p:nvPr/>
        </p:nvSpPr>
        <p:spPr>
          <a:xfrm>
            <a:off x="1744514" y="5888130"/>
            <a:ext cx="3429000" cy="1477328"/>
          </a:xfrm>
          <a:prstGeom prst="rect">
            <a:avLst/>
          </a:prstGeom>
        </p:spPr>
        <p:txBody>
          <a:bodyPr>
            <a:spAutoFit/>
          </a:bodyPr>
          <a:lstStyle/>
          <a:p>
            <a:r>
              <a:rPr lang="zh-HK" altLang="en-US" sz="900" dirty="0"/>
              <a:t>Sub ExportArray2()</a:t>
            </a:r>
          </a:p>
          <a:p>
            <a:r>
              <a:rPr lang="zh-HK" altLang="en-US" sz="900" dirty="0"/>
              <a:t>Dim i As Integer, j As Integer</a:t>
            </a:r>
          </a:p>
          <a:p>
            <a:r>
              <a:rPr lang="zh-HK" altLang="en-US" sz="900" dirty="0"/>
              <a:t>Dim A(3, 3) As Integer</a:t>
            </a:r>
          </a:p>
          <a:p>
            <a:r>
              <a:rPr lang="zh-HK" altLang="en-US" sz="900" dirty="0"/>
              <a:t>For i = 1 To 3</a:t>
            </a:r>
          </a:p>
          <a:p>
            <a:r>
              <a:rPr lang="zh-HK" altLang="en-US" sz="900" dirty="0"/>
              <a:t>    For j = 1 To 3</a:t>
            </a:r>
          </a:p>
          <a:p>
            <a:r>
              <a:rPr lang="zh-HK" altLang="en-US" sz="900" dirty="0"/>
              <a:t>        A(i, j) = 2 * i + j</a:t>
            </a:r>
          </a:p>
          <a:p>
            <a:r>
              <a:rPr lang="zh-HK" altLang="en-US" sz="900" dirty="0"/>
              <a:t>    Next j</a:t>
            </a:r>
          </a:p>
          <a:p>
            <a:r>
              <a:rPr lang="zh-HK" altLang="en-US" sz="900" dirty="0"/>
              <a:t>Next i</a:t>
            </a:r>
          </a:p>
          <a:p>
            <a:r>
              <a:rPr lang="zh-HK" altLang="en-US" sz="900" dirty="0"/>
              <a:t>Selection = A</a:t>
            </a:r>
          </a:p>
          <a:p>
            <a:r>
              <a:rPr lang="zh-HK" altLang="en-US" sz="900" dirty="0"/>
              <a:t>End Sub</a:t>
            </a:r>
          </a:p>
        </p:txBody>
      </p:sp>
    </p:spTree>
    <p:extLst>
      <p:ext uri="{BB962C8B-B14F-4D97-AF65-F5344CB8AC3E}">
        <p14:creationId xmlns:p14="http://schemas.microsoft.com/office/powerpoint/2010/main" val="1712945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29295" y="0"/>
            <a:ext cx="2390398" cy="461665"/>
          </a:xfrm>
          <a:prstGeom prst="rect">
            <a:avLst/>
          </a:prstGeom>
        </p:spPr>
        <p:txBody>
          <a:bodyPr wrap="none">
            <a:spAutoFit/>
          </a:bodyPr>
          <a:lstStyle/>
          <a:p>
            <a:r>
              <a:rPr lang="en-US" altLang="zh-HK" sz="2400" b="1" u="sng" dirty="0">
                <a:latin typeface="OpenSans-Light"/>
              </a:rPr>
              <a:t>Event handlers</a:t>
            </a:r>
            <a:endParaRPr lang="zh-HK" altLang="en-US" sz="2400" b="1" u="sng" dirty="0"/>
          </a:p>
        </p:txBody>
      </p:sp>
      <p:pic>
        <p:nvPicPr>
          <p:cNvPr id="5" name="Picture 4"/>
          <p:cNvPicPr>
            <a:picLocks noChangeAspect="1"/>
          </p:cNvPicPr>
          <p:nvPr/>
        </p:nvPicPr>
        <p:blipFill>
          <a:blip r:embed="rId2"/>
          <a:stretch>
            <a:fillRect/>
          </a:stretch>
        </p:blipFill>
        <p:spPr>
          <a:xfrm>
            <a:off x="253757" y="618036"/>
            <a:ext cx="1915091" cy="1301884"/>
          </a:xfrm>
          <a:prstGeom prst="rect">
            <a:avLst/>
          </a:prstGeom>
        </p:spPr>
      </p:pic>
      <p:pic>
        <p:nvPicPr>
          <p:cNvPr id="6" name="Picture 5"/>
          <p:cNvPicPr>
            <a:picLocks noChangeAspect="1"/>
          </p:cNvPicPr>
          <p:nvPr/>
        </p:nvPicPr>
        <p:blipFill>
          <a:blip r:embed="rId3"/>
          <a:stretch>
            <a:fillRect/>
          </a:stretch>
        </p:blipFill>
        <p:spPr>
          <a:xfrm>
            <a:off x="2673927" y="635566"/>
            <a:ext cx="3407352" cy="352865"/>
          </a:xfrm>
          <a:prstGeom prst="rect">
            <a:avLst/>
          </a:prstGeom>
        </p:spPr>
      </p:pic>
      <p:pic>
        <p:nvPicPr>
          <p:cNvPr id="7" name="Picture 6"/>
          <p:cNvPicPr>
            <a:picLocks noChangeAspect="1"/>
          </p:cNvPicPr>
          <p:nvPr/>
        </p:nvPicPr>
        <p:blipFill>
          <a:blip r:embed="rId4"/>
          <a:stretch>
            <a:fillRect/>
          </a:stretch>
        </p:blipFill>
        <p:spPr>
          <a:xfrm>
            <a:off x="2673927" y="1133592"/>
            <a:ext cx="3471874" cy="1256880"/>
          </a:xfrm>
          <a:prstGeom prst="rect">
            <a:avLst/>
          </a:prstGeom>
        </p:spPr>
      </p:pic>
      <p:pic>
        <p:nvPicPr>
          <p:cNvPr id="8" name="Picture 7"/>
          <p:cNvPicPr>
            <a:picLocks noChangeAspect="1"/>
          </p:cNvPicPr>
          <p:nvPr/>
        </p:nvPicPr>
        <p:blipFill>
          <a:blip r:embed="rId5"/>
          <a:stretch>
            <a:fillRect/>
          </a:stretch>
        </p:blipFill>
        <p:spPr>
          <a:xfrm>
            <a:off x="253757" y="2796452"/>
            <a:ext cx="4336473" cy="635003"/>
          </a:xfrm>
          <a:prstGeom prst="rect">
            <a:avLst/>
          </a:prstGeom>
        </p:spPr>
      </p:pic>
      <p:sp>
        <p:nvSpPr>
          <p:cNvPr id="9" name="Right Arrow 8"/>
          <p:cNvSpPr/>
          <p:nvPr/>
        </p:nvSpPr>
        <p:spPr>
          <a:xfrm>
            <a:off x="2229295" y="1152669"/>
            <a:ext cx="216032" cy="232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Right Arrow 9"/>
          <p:cNvSpPr/>
          <p:nvPr/>
        </p:nvSpPr>
        <p:spPr>
          <a:xfrm rot="7760424">
            <a:off x="3771199" y="2467078"/>
            <a:ext cx="216144" cy="2527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1" name="Picture 10"/>
          <p:cNvPicPr>
            <a:picLocks noChangeAspect="1"/>
          </p:cNvPicPr>
          <p:nvPr/>
        </p:nvPicPr>
        <p:blipFill>
          <a:blip r:embed="rId6"/>
          <a:stretch>
            <a:fillRect/>
          </a:stretch>
        </p:blipFill>
        <p:spPr>
          <a:xfrm>
            <a:off x="592539" y="3736158"/>
            <a:ext cx="2831955" cy="1503318"/>
          </a:xfrm>
          <a:prstGeom prst="rect">
            <a:avLst/>
          </a:prstGeom>
        </p:spPr>
      </p:pic>
      <p:sp>
        <p:nvSpPr>
          <p:cNvPr id="12" name="Right Arrow 11"/>
          <p:cNvSpPr/>
          <p:nvPr/>
        </p:nvSpPr>
        <p:spPr>
          <a:xfrm rot="5400000">
            <a:off x="2148971" y="3461624"/>
            <a:ext cx="210593" cy="228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Rectangle 12"/>
          <p:cNvSpPr/>
          <p:nvPr/>
        </p:nvSpPr>
        <p:spPr>
          <a:xfrm>
            <a:off x="196769" y="463830"/>
            <a:ext cx="6481822" cy="47756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4" name="Picture 13"/>
          <p:cNvPicPr>
            <a:picLocks noChangeAspect="1"/>
          </p:cNvPicPr>
          <p:nvPr/>
        </p:nvPicPr>
        <p:blipFill>
          <a:blip r:embed="rId7"/>
          <a:stretch>
            <a:fillRect/>
          </a:stretch>
        </p:blipFill>
        <p:spPr>
          <a:xfrm>
            <a:off x="391115" y="5544179"/>
            <a:ext cx="3488156" cy="372640"/>
          </a:xfrm>
          <a:prstGeom prst="rect">
            <a:avLst/>
          </a:prstGeom>
        </p:spPr>
      </p:pic>
      <p:pic>
        <p:nvPicPr>
          <p:cNvPr id="15" name="Picture 14"/>
          <p:cNvPicPr>
            <a:picLocks noChangeAspect="1"/>
          </p:cNvPicPr>
          <p:nvPr/>
        </p:nvPicPr>
        <p:blipFill>
          <a:blip r:embed="rId8"/>
          <a:stretch>
            <a:fillRect/>
          </a:stretch>
        </p:blipFill>
        <p:spPr>
          <a:xfrm>
            <a:off x="4262291" y="5469157"/>
            <a:ext cx="2020094" cy="1348658"/>
          </a:xfrm>
          <a:prstGeom prst="rect">
            <a:avLst/>
          </a:prstGeom>
        </p:spPr>
      </p:pic>
      <p:sp>
        <p:nvSpPr>
          <p:cNvPr id="16" name="Rectangle 15"/>
          <p:cNvSpPr/>
          <p:nvPr/>
        </p:nvSpPr>
        <p:spPr>
          <a:xfrm>
            <a:off x="183583" y="5370058"/>
            <a:ext cx="6481822" cy="14477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7" name="Picture 16"/>
          <p:cNvPicPr>
            <a:picLocks noChangeAspect="1"/>
          </p:cNvPicPr>
          <p:nvPr/>
        </p:nvPicPr>
        <p:blipFill>
          <a:blip r:embed="rId9"/>
          <a:stretch>
            <a:fillRect/>
          </a:stretch>
        </p:blipFill>
        <p:spPr>
          <a:xfrm>
            <a:off x="196769" y="7047497"/>
            <a:ext cx="5350865" cy="589273"/>
          </a:xfrm>
          <a:prstGeom prst="rect">
            <a:avLst/>
          </a:prstGeom>
        </p:spPr>
      </p:pic>
      <p:pic>
        <p:nvPicPr>
          <p:cNvPr id="18" name="Picture 17"/>
          <p:cNvPicPr>
            <a:picLocks noChangeAspect="1"/>
          </p:cNvPicPr>
          <p:nvPr/>
        </p:nvPicPr>
        <p:blipFill>
          <a:blip r:embed="rId10"/>
          <a:stretch>
            <a:fillRect/>
          </a:stretch>
        </p:blipFill>
        <p:spPr>
          <a:xfrm>
            <a:off x="894097" y="7710054"/>
            <a:ext cx="1779830" cy="1026170"/>
          </a:xfrm>
          <a:prstGeom prst="rect">
            <a:avLst/>
          </a:prstGeom>
        </p:spPr>
      </p:pic>
      <p:pic>
        <p:nvPicPr>
          <p:cNvPr id="19" name="Picture 18"/>
          <p:cNvPicPr>
            <a:picLocks noChangeAspect="1"/>
          </p:cNvPicPr>
          <p:nvPr/>
        </p:nvPicPr>
        <p:blipFill>
          <a:blip r:embed="rId11"/>
          <a:stretch>
            <a:fillRect/>
          </a:stretch>
        </p:blipFill>
        <p:spPr>
          <a:xfrm>
            <a:off x="2801467" y="7798043"/>
            <a:ext cx="2470871" cy="850192"/>
          </a:xfrm>
          <a:prstGeom prst="rect">
            <a:avLst/>
          </a:prstGeom>
        </p:spPr>
      </p:pic>
      <p:sp>
        <p:nvSpPr>
          <p:cNvPr id="20" name="Rectangle 19"/>
          <p:cNvSpPr/>
          <p:nvPr/>
        </p:nvSpPr>
        <p:spPr>
          <a:xfrm>
            <a:off x="183583" y="6979088"/>
            <a:ext cx="6481822" cy="17571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21" name="Picture 20"/>
          <p:cNvPicPr>
            <a:picLocks noChangeAspect="1"/>
          </p:cNvPicPr>
          <p:nvPr/>
        </p:nvPicPr>
        <p:blipFill>
          <a:blip r:embed="rId12"/>
          <a:stretch>
            <a:fillRect/>
          </a:stretch>
        </p:blipFill>
        <p:spPr>
          <a:xfrm>
            <a:off x="300355" y="8897497"/>
            <a:ext cx="4136655" cy="618679"/>
          </a:xfrm>
          <a:prstGeom prst="rect">
            <a:avLst/>
          </a:prstGeom>
        </p:spPr>
      </p:pic>
      <p:sp>
        <p:nvSpPr>
          <p:cNvPr id="22" name="Rectangle 21"/>
          <p:cNvSpPr/>
          <p:nvPr/>
        </p:nvSpPr>
        <p:spPr>
          <a:xfrm>
            <a:off x="183583" y="8809508"/>
            <a:ext cx="6481822" cy="8124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923575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6289" y="260163"/>
            <a:ext cx="4187989" cy="822742"/>
          </a:xfrm>
          <a:prstGeom prst="rect">
            <a:avLst/>
          </a:prstGeom>
        </p:spPr>
      </p:pic>
      <p:pic>
        <p:nvPicPr>
          <p:cNvPr id="3" name="Picture 2"/>
          <p:cNvPicPr>
            <a:picLocks noChangeAspect="1"/>
          </p:cNvPicPr>
          <p:nvPr/>
        </p:nvPicPr>
        <p:blipFill>
          <a:blip r:embed="rId3"/>
          <a:stretch>
            <a:fillRect/>
          </a:stretch>
        </p:blipFill>
        <p:spPr>
          <a:xfrm>
            <a:off x="3189218" y="804610"/>
            <a:ext cx="1900319" cy="1064944"/>
          </a:xfrm>
          <a:prstGeom prst="rect">
            <a:avLst/>
          </a:prstGeom>
        </p:spPr>
      </p:pic>
      <p:pic>
        <p:nvPicPr>
          <p:cNvPr id="4" name="Picture 3"/>
          <p:cNvPicPr>
            <a:picLocks noChangeAspect="1"/>
          </p:cNvPicPr>
          <p:nvPr/>
        </p:nvPicPr>
        <p:blipFill>
          <a:blip r:embed="rId4"/>
          <a:stretch>
            <a:fillRect/>
          </a:stretch>
        </p:blipFill>
        <p:spPr>
          <a:xfrm>
            <a:off x="5253451" y="804609"/>
            <a:ext cx="1141467" cy="1090452"/>
          </a:xfrm>
          <a:prstGeom prst="rect">
            <a:avLst/>
          </a:prstGeom>
        </p:spPr>
      </p:pic>
      <p:sp>
        <p:nvSpPr>
          <p:cNvPr id="5" name="Rectangle 4"/>
          <p:cNvSpPr/>
          <p:nvPr/>
        </p:nvSpPr>
        <p:spPr>
          <a:xfrm>
            <a:off x="249844" y="167398"/>
            <a:ext cx="6481822" cy="18469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657343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9259" y="0"/>
            <a:ext cx="4028667" cy="461665"/>
          </a:xfrm>
          <a:prstGeom prst="rect">
            <a:avLst/>
          </a:prstGeom>
        </p:spPr>
        <p:txBody>
          <a:bodyPr wrap="none">
            <a:spAutoFit/>
          </a:bodyPr>
          <a:lstStyle/>
          <a:p>
            <a:r>
              <a:rPr lang="en-US" altLang="zh-HK" sz="2400" b="1" u="sng" dirty="0">
                <a:latin typeface="OpenSans-Light"/>
              </a:rPr>
              <a:t>Introduction to user forms</a:t>
            </a:r>
            <a:endParaRPr lang="zh-HK" altLang="en-US" sz="2400" b="1" u="sng" dirty="0"/>
          </a:p>
        </p:txBody>
      </p:sp>
      <p:sp>
        <p:nvSpPr>
          <p:cNvPr id="3" name="Rectangle 2"/>
          <p:cNvSpPr/>
          <p:nvPr/>
        </p:nvSpPr>
        <p:spPr>
          <a:xfrm>
            <a:off x="255311" y="602470"/>
            <a:ext cx="6602689" cy="523220"/>
          </a:xfrm>
          <a:prstGeom prst="rect">
            <a:avLst/>
          </a:prstGeom>
        </p:spPr>
        <p:txBody>
          <a:bodyPr wrap="square">
            <a:spAutoFit/>
          </a:bodyPr>
          <a:lstStyle/>
          <a:p>
            <a:r>
              <a:rPr lang="en-US" altLang="zh-HK" sz="1400" dirty="0" smtClean="0">
                <a:solidFill>
                  <a:srgbClr val="FF0000"/>
                </a:solidFill>
                <a:latin typeface="OpenSans"/>
              </a:rPr>
              <a:t>They </a:t>
            </a:r>
            <a:r>
              <a:rPr lang="en-US" altLang="zh-HK" sz="1400" dirty="0">
                <a:solidFill>
                  <a:srgbClr val="FF0000"/>
                </a:solidFill>
                <a:latin typeface="OpenSans"/>
              </a:rPr>
              <a:t>are really nice ways to interface professionally with a user</a:t>
            </a:r>
            <a:r>
              <a:rPr lang="en-US" altLang="zh-HK" sz="1400" dirty="0" smtClean="0">
                <a:solidFill>
                  <a:srgbClr val="FF0000"/>
                </a:solidFill>
                <a:latin typeface="OpenSans"/>
              </a:rPr>
              <a:t>, </a:t>
            </a:r>
            <a:r>
              <a:rPr lang="en-US" altLang="zh-HK" sz="1400" dirty="0">
                <a:solidFill>
                  <a:srgbClr val="FF0000"/>
                </a:solidFill>
                <a:latin typeface="OpenSans"/>
              </a:rPr>
              <a:t> like a client or a coworker.</a:t>
            </a:r>
            <a:endParaRPr lang="en-US" altLang="zh-HK" sz="1400" b="0" i="0" u="none" strike="noStrike" dirty="0">
              <a:solidFill>
                <a:srgbClr val="FF0000"/>
              </a:solidFill>
              <a:effectLst/>
              <a:latin typeface="OpenSans"/>
            </a:endParaRPr>
          </a:p>
        </p:txBody>
      </p:sp>
      <p:pic>
        <p:nvPicPr>
          <p:cNvPr id="4" name="Picture 3"/>
          <p:cNvPicPr>
            <a:picLocks noChangeAspect="1"/>
          </p:cNvPicPr>
          <p:nvPr/>
        </p:nvPicPr>
        <p:blipFill>
          <a:blip r:embed="rId2"/>
          <a:stretch>
            <a:fillRect/>
          </a:stretch>
        </p:blipFill>
        <p:spPr>
          <a:xfrm>
            <a:off x="603974" y="1228303"/>
            <a:ext cx="2603052" cy="1802892"/>
          </a:xfrm>
          <a:prstGeom prst="rect">
            <a:avLst/>
          </a:prstGeom>
        </p:spPr>
      </p:pic>
      <p:pic>
        <p:nvPicPr>
          <p:cNvPr id="5" name="Picture 4"/>
          <p:cNvPicPr>
            <a:picLocks noChangeAspect="1"/>
          </p:cNvPicPr>
          <p:nvPr/>
        </p:nvPicPr>
        <p:blipFill>
          <a:blip r:embed="rId3"/>
          <a:stretch>
            <a:fillRect/>
          </a:stretch>
        </p:blipFill>
        <p:spPr>
          <a:xfrm>
            <a:off x="3556656" y="1266495"/>
            <a:ext cx="2738128" cy="1761663"/>
          </a:xfrm>
          <a:prstGeom prst="rect">
            <a:avLst/>
          </a:prstGeom>
        </p:spPr>
      </p:pic>
      <p:sp>
        <p:nvSpPr>
          <p:cNvPr id="6" name="Rectangle 5"/>
          <p:cNvSpPr/>
          <p:nvPr/>
        </p:nvSpPr>
        <p:spPr>
          <a:xfrm>
            <a:off x="255311" y="3244840"/>
            <a:ext cx="6503298" cy="954107"/>
          </a:xfrm>
          <a:prstGeom prst="rect">
            <a:avLst/>
          </a:prstGeom>
        </p:spPr>
        <p:txBody>
          <a:bodyPr wrap="square">
            <a:spAutoFit/>
          </a:bodyPr>
          <a:lstStyle/>
          <a:p>
            <a:r>
              <a:rPr lang="en-US" altLang="zh-HK" sz="1400" dirty="0" smtClean="0">
                <a:solidFill>
                  <a:srgbClr val="FF0000"/>
                </a:solidFill>
                <a:latin typeface="OpenSans"/>
              </a:rPr>
              <a:t>You can </a:t>
            </a:r>
            <a:r>
              <a:rPr lang="en-US" altLang="zh-HK" sz="1400" dirty="0">
                <a:solidFill>
                  <a:srgbClr val="FF0000"/>
                </a:solidFill>
                <a:latin typeface="OpenSans"/>
              </a:rPr>
              <a:t>interface with the web</a:t>
            </a:r>
            <a:r>
              <a:rPr lang="en-US" altLang="zh-HK" sz="1400" dirty="0" smtClean="0">
                <a:solidFill>
                  <a:srgbClr val="FF0000"/>
                </a:solidFill>
                <a:latin typeface="OpenSans"/>
              </a:rPr>
              <a:t>.</a:t>
            </a:r>
            <a:r>
              <a:rPr lang="en-US" altLang="zh-HK" sz="1400" dirty="0">
                <a:solidFill>
                  <a:srgbClr val="FF0000"/>
                </a:solidFill>
                <a:latin typeface="OpenSans"/>
              </a:rPr>
              <a:t> So here, I've got a user form that pulls data off the Noah website</a:t>
            </a:r>
            <a:r>
              <a:rPr lang="en-US" altLang="zh-HK" sz="1400" dirty="0" smtClean="0">
                <a:solidFill>
                  <a:srgbClr val="FF0000"/>
                </a:solidFill>
                <a:latin typeface="OpenSans"/>
              </a:rPr>
              <a:t>. I </a:t>
            </a:r>
            <a:r>
              <a:rPr lang="en-US" altLang="zh-HK" sz="1400" dirty="0">
                <a:solidFill>
                  <a:srgbClr val="FF0000"/>
                </a:solidFill>
                <a:latin typeface="OpenSans"/>
              </a:rPr>
              <a:t>could click on </a:t>
            </a:r>
            <a:r>
              <a:rPr lang="en-US" altLang="zh-HK" sz="1400" dirty="0" smtClean="0">
                <a:solidFill>
                  <a:srgbClr val="FF0000"/>
                </a:solidFill>
                <a:latin typeface="OpenSans"/>
              </a:rPr>
              <a:t>that to get </a:t>
            </a:r>
            <a:r>
              <a:rPr lang="en-US" altLang="zh-HK" sz="1400" dirty="0">
                <a:solidFill>
                  <a:srgbClr val="FF0000"/>
                </a:solidFill>
                <a:latin typeface="OpenSans"/>
              </a:rPr>
              <a:t>current temperature in Denali National Park is 30 degrees.</a:t>
            </a:r>
          </a:p>
          <a:p>
            <a:r>
              <a:rPr lang="en-US" altLang="zh-HK" sz="1400" dirty="0">
                <a:solidFill>
                  <a:srgbClr val="FF0000"/>
                </a:solidFill>
                <a:latin typeface="OpenSans"/>
              </a:rPr>
              <a:t> </a:t>
            </a:r>
            <a:endParaRPr lang="en-US" altLang="zh-HK" sz="1400" i="0" strike="noStrike" dirty="0">
              <a:solidFill>
                <a:srgbClr val="FF0000"/>
              </a:solidFill>
              <a:effectLst/>
              <a:latin typeface="OpenSans"/>
            </a:endParaRPr>
          </a:p>
        </p:txBody>
      </p:sp>
      <p:pic>
        <p:nvPicPr>
          <p:cNvPr id="7" name="Picture 6"/>
          <p:cNvPicPr>
            <a:picLocks noChangeAspect="1"/>
          </p:cNvPicPr>
          <p:nvPr/>
        </p:nvPicPr>
        <p:blipFill>
          <a:blip r:embed="rId4"/>
          <a:stretch>
            <a:fillRect/>
          </a:stretch>
        </p:blipFill>
        <p:spPr>
          <a:xfrm>
            <a:off x="2442178" y="4000086"/>
            <a:ext cx="2483542" cy="2864540"/>
          </a:xfrm>
          <a:prstGeom prst="rect">
            <a:avLst/>
          </a:prstGeom>
        </p:spPr>
      </p:pic>
    </p:spTree>
    <p:extLst>
      <p:ext uri="{BB962C8B-B14F-4D97-AF65-F5344CB8AC3E}">
        <p14:creationId xmlns:p14="http://schemas.microsoft.com/office/powerpoint/2010/main" val="2094607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65743" y="0"/>
            <a:ext cx="4357282" cy="461665"/>
          </a:xfrm>
          <a:prstGeom prst="rect">
            <a:avLst/>
          </a:prstGeom>
        </p:spPr>
        <p:txBody>
          <a:bodyPr wrap="none">
            <a:spAutoFit/>
          </a:bodyPr>
          <a:lstStyle/>
          <a:p>
            <a:pPr algn="ctr"/>
            <a:r>
              <a:rPr lang="en-US" altLang="zh-HK" sz="2400" b="1" u="sng" dirty="0">
                <a:latin typeface="OpenSans-Light"/>
              </a:rPr>
              <a:t>Creating your first user form</a:t>
            </a:r>
            <a:endParaRPr lang="zh-HK" altLang="en-US" sz="2400" b="1" u="sng" dirty="0"/>
          </a:p>
        </p:txBody>
      </p:sp>
      <p:pic>
        <p:nvPicPr>
          <p:cNvPr id="3" name="Picture 2"/>
          <p:cNvPicPr>
            <a:picLocks noChangeAspect="1"/>
          </p:cNvPicPr>
          <p:nvPr/>
        </p:nvPicPr>
        <p:blipFill>
          <a:blip r:embed="rId2"/>
          <a:stretch>
            <a:fillRect/>
          </a:stretch>
        </p:blipFill>
        <p:spPr>
          <a:xfrm>
            <a:off x="395908" y="461665"/>
            <a:ext cx="1538909" cy="1585543"/>
          </a:xfrm>
          <a:prstGeom prst="rect">
            <a:avLst/>
          </a:prstGeom>
        </p:spPr>
      </p:pic>
      <p:sp>
        <p:nvSpPr>
          <p:cNvPr id="5" name="TextBox 4"/>
          <p:cNvSpPr txBox="1"/>
          <p:nvPr/>
        </p:nvSpPr>
        <p:spPr>
          <a:xfrm>
            <a:off x="74862" y="4236643"/>
            <a:ext cx="6783137" cy="830997"/>
          </a:xfrm>
          <a:prstGeom prst="rect">
            <a:avLst/>
          </a:prstGeom>
          <a:noFill/>
        </p:spPr>
        <p:txBody>
          <a:bodyPr wrap="square" rtlCol="0">
            <a:spAutoFit/>
          </a:bodyPr>
          <a:lstStyle/>
          <a:p>
            <a:pPr marL="285750" indent="-285750">
              <a:buFont typeface="Arial" panose="020B0604020202020204" pitchFamily="34" charset="0"/>
              <a:buChar char="•"/>
            </a:pPr>
            <a:r>
              <a:rPr lang="en-US" altLang="zh-HK" sz="1600" dirty="0" smtClean="0">
                <a:solidFill>
                  <a:srgbClr val="FF0000"/>
                </a:solidFill>
              </a:rPr>
              <a:t>Drag and drop the Tools into the form</a:t>
            </a:r>
          </a:p>
          <a:p>
            <a:pPr marL="285750" indent="-285750">
              <a:buFont typeface="Arial" panose="020B0604020202020204" pitchFamily="34" charset="0"/>
              <a:buChar char="•"/>
            </a:pPr>
            <a:r>
              <a:rPr lang="en-US" altLang="zh-HK" sz="1600" dirty="0" smtClean="0">
                <a:solidFill>
                  <a:srgbClr val="FF0000"/>
                </a:solidFill>
              </a:rPr>
              <a:t>The </a:t>
            </a:r>
            <a:r>
              <a:rPr lang="en-US" altLang="zh-HK" sz="1600" dirty="0">
                <a:solidFill>
                  <a:srgbClr val="FF0000"/>
                </a:solidFill>
              </a:rPr>
              <a:t>P</a:t>
            </a:r>
            <a:r>
              <a:rPr lang="en-US" altLang="zh-HK" sz="1600" dirty="0" smtClean="0">
                <a:solidFill>
                  <a:srgbClr val="FF0000"/>
                </a:solidFill>
              </a:rPr>
              <a:t>roperties window shows object properties. Can rename object names (no space allowed in names)</a:t>
            </a:r>
            <a:endParaRPr lang="zh-HK" altLang="en-US" sz="1600" dirty="0">
              <a:solidFill>
                <a:srgbClr val="FF0000"/>
              </a:solidFill>
            </a:endParaRPr>
          </a:p>
        </p:txBody>
      </p:sp>
      <p:pic>
        <p:nvPicPr>
          <p:cNvPr id="6" name="Picture 5"/>
          <p:cNvPicPr>
            <a:picLocks noChangeAspect="1"/>
          </p:cNvPicPr>
          <p:nvPr/>
        </p:nvPicPr>
        <p:blipFill>
          <a:blip r:embed="rId3"/>
          <a:stretch>
            <a:fillRect/>
          </a:stretch>
        </p:blipFill>
        <p:spPr>
          <a:xfrm>
            <a:off x="2089193" y="511302"/>
            <a:ext cx="4768807" cy="3544528"/>
          </a:xfrm>
          <a:prstGeom prst="rect">
            <a:avLst/>
          </a:prstGeom>
        </p:spPr>
      </p:pic>
      <p:pic>
        <p:nvPicPr>
          <p:cNvPr id="7" name="Picture 6"/>
          <p:cNvPicPr>
            <a:picLocks noChangeAspect="1"/>
          </p:cNvPicPr>
          <p:nvPr/>
        </p:nvPicPr>
        <p:blipFill>
          <a:blip r:embed="rId4"/>
          <a:stretch>
            <a:fillRect/>
          </a:stretch>
        </p:blipFill>
        <p:spPr>
          <a:xfrm>
            <a:off x="395908" y="5220240"/>
            <a:ext cx="4129852" cy="3447858"/>
          </a:xfrm>
          <a:prstGeom prst="rect">
            <a:avLst/>
          </a:prstGeom>
        </p:spPr>
      </p:pic>
      <p:sp>
        <p:nvSpPr>
          <p:cNvPr id="8" name="Rectangle 7"/>
          <p:cNvSpPr/>
          <p:nvPr/>
        </p:nvSpPr>
        <p:spPr>
          <a:xfrm>
            <a:off x="395908" y="8065698"/>
            <a:ext cx="1609734" cy="1164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 name="Rectangle 8"/>
          <p:cNvSpPr/>
          <p:nvPr/>
        </p:nvSpPr>
        <p:spPr>
          <a:xfrm>
            <a:off x="2234772" y="5835926"/>
            <a:ext cx="857798" cy="202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1598831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6007" y="344557"/>
            <a:ext cx="3825298" cy="2654288"/>
          </a:xfrm>
          <a:prstGeom prst="rect">
            <a:avLst/>
          </a:prstGeom>
        </p:spPr>
      </p:pic>
      <p:sp>
        <p:nvSpPr>
          <p:cNvPr id="3" name="Rectangle 2"/>
          <p:cNvSpPr/>
          <p:nvPr/>
        </p:nvSpPr>
        <p:spPr>
          <a:xfrm>
            <a:off x="1771918" y="815763"/>
            <a:ext cx="694191" cy="2164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
        <p:nvSpPr>
          <p:cNvPr id="5" name="Rectangle 4"/>
          <p:cNvSpPr/>
          <p:nvPr/>
        </p:nvSpPr>
        <p:spPr>
          <a:xfrm>
            <a:off x="1328574" y="2492164"/>
            <a:ext cx="306263" cy="1609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
        <p:nvSpPr>
          <p:cNvPr id="6" name="Rectangle 5"/>
          <p:cNvSpPr/>
          <p:nvPr/>
        </p:nvSpPr>
        <p:spPr>
          <a:xfrm>
            <a:off x="2062863" y="1085927"/>
            <a:ext cx="2078442" cy="1705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pic>
        <p:nvPicPr>
          <p:cNvPr id="7" name="Picture 6"/>
          <p:cNvPicPr>
            <a:picLocks noChangeAspect="1"/>
          </p:cNvPicPr>
          <p:nvPr/>
        </p:nvPicPr>
        <p:blipFill>
          <a:blip r:embed="rId3"/>
          <a:stretch>
            <a:fillRect/>
          </a:stretch>
        </p:blipFill>
        <p:spPr>
          <a:xfrm>
            <a:off x="457468" y="3375698"/>
            <a:ext cx="2628900" cy="628650"/>
          </a:xfrm>
          <a:prstGeom prst="rect">
            <a:avLst/>
          </a:prstGeom>
        </p:spPr>
      </p:pic>
      <p:sp>
        <p:nvSpPr>
          <p:cNvPr id="8" name="Rectangle 7"/>
          <p:cNvSpPr/>
          <p:nvPr/>
        </p:nvSpPr>
        <p:spPr>
          <a:xfrm>
            <a:off x="155274" y="91876"/>
            <a:ext cx="4300979" cy="30217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
        <p:nvSpPr>
          <p:cNvPr id="9" name="Rectangle 8"/>
          <p:cNvSpPr/>
          <p:nvPr/>
        </p:nvSpPr>
        <p:spPr>
          <a:xfrm>
            <a:off x="155274" y="3251526"/>
            <a:ext cx="4300979" cy="8459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pic>
        <p:nvPicPr>
          <p:cNvPr id="10" name="Picture 9"/>
          <p:cNvPicPr>
            <a:picLocks noChangeAspect="1"/>
          </p:cNvPicPr>
          <p:nvPr/>
        </p:nvPicPr>
        <p:blipFill>
          <a:blip r:embed="rId4"/>
          <a:stretch>
            <a:fillRect/>
          </a:stretch>
        </p:blipFill>
        <p:spPr>
          <a:xfrm>
            <a:off x="363301" y="4287467"/>
            <a:ext cx="1882188" cy="1096981"/>
          </a:xfrm>
          <a:prstGeom prst="rect">
            <a:avLst/>
          </a:prstGeom>
        </p:spPr>
      </p:pic>
      <p:grpSp>
        <p:nvGrpSpPr>
          <p:cNvPr id="19" name="Group 18"/>
          <p:cNvGrpSpPr/>
          <p:nvPr/>
        </p:nvGrpSpPr>
        <p:grpSpPr>
          <a:xfrm>
            <a:off x="2602207" y="6233669"/>
            <a:ext cx="3987478" cy="2945472"/>
            <a:chOff x="472370" y="6033597"/>
            <a:chExt cx="3987478" cy="2945472"/>
          </a:xfrm>
        </p:grpSpPr>
        <p:pic>
          <p:nvPicPr>
            <p:cNvPr id="11" name="Picture 10"/>
            <p:cNvPicPr>
              <a:picLocks noChangeAspect="1"/>
            </p:cNvPicPr>
            <p:nvPr/>
          </p:nvPicPr>
          <p:blipFill>
            <a:blip r:embed="rId5"/>
            <a:stretch>
              <a:fillRect/>
            </a:stretch>
          </p:blipFill>
          <p:spPr>
            <a:xfrm>
              <a:off x="472370" y="6033597"/>
              <a:ext cx="3987478" cy="2945472"/>
            </a:xfrm>
            <a:prstGeom prst="rect">
              <a:avLst/>
            </a:prstGeom>
          </p:spPr>
        </p:pic>
        <p:sp>
          <p:nvSpPr>
            <p:cNvPr id="13" name="Rectangle 12"/>
            <p:cNvSpPr/>
            <p:nvPr/>
          </p:nvSpPr>
          <p:spPr>
            <a:xfrm>
              <a:off x="472370" y="8511135"/>
              <a:ext cx="1349503" cy="1341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
          <p:nvSpPr>
            <p:cNvPr id="15" name="Rectangle 14"/>
            <p:cNvSpPr/>
            <p:nvPr/>
          </p:nvSpPr>
          <p:spPr>
            <a:xfrm>
              <a:off x="2312692" y="7079673"/>
              <a:ext cx="596764" cy="256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grpSp>
      <p:grpSp>
        <p:nvGrpSpPr>
          <p:cNvPr id="18" name="Group 17"/>
          <p:cNvGrpSpPr/>
          <p:nvPr/>
        </p:nvGrpSpPr>
        <p:grpSpPr>
          <a:xfrm>
            <a:off x="302913" y="6156606"/>
            <a:ext cx="1564116" cy="1251293"/>
            <a:chOff x="2787943" y="4362891"/>
            <a:chExt cx="1564116" cy="1251293"/>
          </a:xfrm>
        </p:grpSpPr>
        <p:pic>
          <p:nvPicPr>
            <p:cNvPr id="14" name="Picture 13"/>
            <p:cNvPicPr>
              <a:picLocks noChangeAspect="1"/>
            </p:cNvPicPr>
            <p:nvPr/>
          </p:nvPicPr>
          <p:blipFill>
            <a:blip r:embed="rId6"/>
            <a:stretch>
              <a:fillRect/>
            </a:stretch>
          </p:blipFill>
          <p:spPr>
            <a:xfrm>
              <a:off x="2787943" y="4362891"/>
              <a:ext cx="1564116" cy="1251293"/>
            </a:xfrm>
            <a:prstGeom prst="rect">
              <a:avLst/>
            </a:prstGeom>
          </p:spPr>
        </p:pic>
        <p:sp>
          <p:nvSpPr>
            <p:cNvPr id="16" name="Oval 15"/>
            <p:cNvSpPr/>
            <p:nvPr/>
          </p:nvSpPr>
          <p:spPr>
            <a:xfrm>
              <a:off x="3006437" y="5016012"/>
              <a:ext cx="270164" cy="1734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
          <p:nvSpPr>
            <p:cNvPr id="17" name="Oval 16"/>
            <p:cNvSpPr/>
            <p:nvPr/>
          </p:nvSpPr>
          <p:spPr>
            <a:xfrm>
              <a:off x="3871141" y="4842597"/>
              <a:ext cx="270164" cy="1734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grpSp>
      <p:sp>
        <p:nvSpPr>
          <p:cNvPr id="20" name="Rectangle 19"/>
          <p:cNvSpPr/>
          <p:nvPr/>
        </p:nvSpPr>
        <p:spPr>
          <a:xfrm>
            <a:off x="170248" y="4283812"/>
            <a:ext cx="4300979" cy="11925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
        <p:nvSpPr>
          <p:cNvPr id="21" name="Right Arrow 20"/>
          <p:cNvSpPr/>
          <p:nvPr/>
        </p:nvSpPr>
        <p:spPr>
          <a:xfrm>
            <a:off x="2066675" y="6608538"/>
            <a:ext cx="329349" cy="4023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
        <p:nvSpPr>
          <p:cNvPr id="22" name="Rectangle 21"/>
          <p:cNvSpPr/>
          <p:nvPr/>
        </p:nvSpPr>
        <p:spPr>
          <a:xfrm>
            <a:off x="187081" y="7462848"/>
            <a:ext cx="2058408" cy="523220"/>
          </a:xfrm>
          <a:prstGeom prst="rect">
            <a:avLst/>
          </a:prstGeom>
        </p:spPr>
        <p:txBody>
          <a:bodyPr wrap="square">
            <a:spAutoFit/>
          </a:bodyPr>
          <a:lstStyle/>
          <a:p>
            <a:r>
              <a:rPr lang="en-US" altLang="zh-HK" sz="1400" dirty="0" smtClean="0">
                <a:solidFill>
                  <a:srgbClr val="FF0000"/>
                </a:solidFill>
              </a:rPr>
              <a:t>Set up a frame, then put </a:t>
            </a:r>
            <a:r>
              <a:rPr lang="en-US" altLang="zh-HK" sz="1400" dirty="0" err="1" smtClean="0">
                <a:solidFill>
                  <a:srgbClr val="FF0000"/>
                </a:solidFill>
              </a:rPr>
              <a:t>OptionButtons</a:t>
            </a:r>
            <a:r>
              <a:rPr lang="en-US" altLang="zh-HK" sz="1400" dirty="0" smtClean="0">
                <a:solidFill>
                  <a:srgbClr val="FF0000"/>
                </a:solidFill>
              </a:rPr>
              <a:t> inside</a:t>
            </a:r>
            <a:endParaRPr lang="zh-HK" altLang="en-US" sz="1400" dirty="0"/>
          </a:p>
        </p:txBody>
      </p:sp>
      <p:sp>
        <p:nvSpPr>
          <p:cNvPr id="23" name="Rectangle 22"/>
          <p:cNvSpPr/>
          <p:nvPr/>
        </p:nvSpPr>
        <p:spPr>
          <a:xfrm>
            <a:off x="4298950" y="8449597"/>
            <a:ext cx="2058408" cy="954107"/>
          </a:xfrm>
          <a:prstGeom prst="rect">
            <a:avLst/>
          </a:prstGeom>
        </p:spPr>
        <p:txBody>
          <a:bodyPr wrap="square">
            <a:spAutoFit/>
          </a:bodyPr>
          <a:lstStyle/>
          <a:p>
            <a:r>
              <a:rPr lang="en-US" altLang="zh-HK" sz="1400" dirty="0" smtClean="0">
                <a:solidFill>
                  <a:srgbClr val="FF0000"/>
                </a:solidFill>
              </a:rPr>
              <a:t>To make a button selected by default, change the Value to True in Properties Windows</a:t>
            </a:r>
            <a:endParaRPr lang="zh-HK" altLang="en-US" sz="1400" dirty="0"/>
          </a:p>
        </p:txBody>
      </p:sp>
      <p:sp>
        <p:nvSpPr>
          <p:cNvPr id="24" name="Rectangle 23"/>
          <p:cNvSpPr/>
          <p:nvPr/>
        </p:nvSpPr>
        <p:spPr>
          <a:xfrm>
            <a:off x="170247" y="5826452"/>
            <a:ext cx="6588362" cy="35772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Tree>
    <p:extLst>
      <p:ext uri="{BB962C8B-B14F-4D97-AF65-F5344CB8AC3E}">
        <p14:creationId xmlns:p14="http://schemas.microsoft.com/office/powerpoint/2010/main" val="1771649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4069" y="304944"/>
            <a:ext cx="1919080" cy="1261916"/>
          </a:xfrm>
          <a:prstGeom prst="rect">
            <a:avLst/>
          </a:prstGeom>
        </p:spPr>
      </p:pic>
      <p:sp>
        <p:nvSpPr>
          <p:cNvPr id="3" name="Rectangle 2"/>
          <p:cNvSpPr/>
          <p:nvPr/>
        </p:nvSpPr>
        <p:spPr>
          <a:xfrm>
            <a:off x="284741" y="1677736"/>
            <a:ext cx="2058408" cy="523220"/>
          </a:xfrm>
          <a:prstGeom prst="rect">
            <a:avLst/>
          </a:prstGeom>
        </p:spPr>
        <p:txBody>
          <a:bodyPr wrap="square">
            <a:spAutoFit/>
          </a:bodyPr>
          <a:lstStyle/>
          <a:p>
            <a:r>
              <a:rPr lang="en-US" altLang="zh-HK" sz="1400" dirty="0" smtClean="0">
                <a:solidFill>
                  <a:srgbClr val="FF0000"/>
                </a:solidFill>
              </a:rPr>
              <a:t>To put codes for a button, double click the button </a:t>
            </a:r>
            <a:endParaRPr lang="zh-HK" altLang="en-US" sz="1400" dirty="0"/>
          </a:p>
        </p:txBody>
      </p:sp>
      <p:sp>
        <p:nvSpPr>
          <p:cNvPr id="4" name="Right Arrow 3"/>
          <p:cNvSpPr/>
          <p:nvPr/>
        </p:nvSpPr>
        <p:spPr>
          <a:xfrm>
            <a:off x="2496527" y="734713"/>
            <a:ext cx="329349" cy="4023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pic>
        <p:nvPicPr>
          <p:cNvPr id="5" name="Picture 4"/>
          <p:cNvPicPr>
            <a:picLocks noChangeAspect="1"/>
          </p:cNvPicPr>
          <p:nvPr/>
        </p:nvPicPr>
        <p:blipFill>
          <a:blip r:embed="rId3"/>
          <a:stretch>
            <a:fillRect/>
          </a:stretch>
        </p:blipFill>
        <p:spPr>
          <a:xfrm>
            <a:off x="3048000" y="1619250"/>
            <a:ext cx="3313043" cy="809337"/>
          </a:xfrm>
          <a:prstGeom prst="rect">
            <a:avLst/>
          </a:prstGeom>
        </p:spPr>
      </p:pic>
      <p:pic>
        <p:nvPicPr>
          <p:cNvPr id="6" name="Picture 5"/>
          <p:cNvPicPr>
            <a:picLocks noChangeAspect="1"/>
          </p:cNvPicPr>
          <p:nvPr/>
        </p:nvPicPr>
        <p:blipFill>
          <a:blip r:embed="rId4"/>
          <a:stretch>
            <a:fillRect/>
          </a:stretch>
        </p:blipFill>
        <p:spPr>
          <a:xfrm>
            <a:off x="3048000" y="2515466"/>
            <a:ext cx="3197915" cy="975742"/>
          </a:xfrm>
          <a:prstGeom prst="rect">
            <a:avLst/>
          </a:prstGeom>
        </p:spPr>
      </p:pic>
      <p:sp>
        <p:nvSpPr>
          <p:cNvPr id="7" name="Rectangle 6"/>
          <p:cNvSpPr/>
          <p:nvPr/>
        </p:nvSpPr>
        <p:spPr>
          <a:xfrm>
            <a:off x="3048000" y="0"/>
            <a:ext cx="3429000" cy="1354217"/>
          </a:xfrm>
          <a:prstGeom prst="rect">
            <a:avLst/>
          </a:prstGeom>
        </p:spPr>
        <p:txBody>
          <a:bodyPr>
            <a:spAutoFit/>
          </a:bodyPr>
          <a:lstStyle/>
          <a:p>
            <a:endParaRPr lang="zh-HK" altLang="en-US" sz="1600" dirty="0"/>
          </a:p>
          <a:p>
            <a:r>
              <a:rPr lang="zh-HK" altLang="en-US" sz="1600" dirty="0"/>
              <a:t>Private Sub QuitButton_Click()</a:t>
            </a:r>
          </a:p>
          <a:p>
            <a:r>
              <a:rPr lang="zh-HK" altLang="en-US" sz="1600" dirty="0"/>
              <a:t>UserForm1.Hide</a:t>
            </a:r>
          </a:p>
          <a:p>
            <a:r>
              <a:rPr lang="zh-HK" altLang="en-US" sz="1600" dirty="0">
                <a:solidFill>
                  <a:srgbClr val="00B050"/>
                </a:solidFill>
              </a:rPr>
              <a:t>'Unload UserForm1</a:t>
            </a:r>
          </a:p>
          <a:p>
            <a:r>
              <a:rPr lang="zh-HK" altLang="en-US" sz="1600" dirty="0"/>
              <a:t>End Sub</a:t>
            </a:r>
          </a:p>
        </p:txBody>
      </p:sp>
      <p:sp>
        <p:nvSpPr>
          <p:cNvPr id="8" name="Rectangle 7"/>
          <p:cNvSpPr/>
          <p:nvPr/>
        </p:nvSpPr>
        <p:spPr>
          <a:xfrm>
            <a:off x="170248" y="159026"/>
            <a:ext cx="6548604" cy="34209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
        <p:nvSpPr>
          <p:cNvPr id="9" name="Rectangle 8"/>
          <p:cNvSpPr/>
          <p:nvPr/>
        </p:nvSpPr>
        <p:spPr>
          <a:xfrm>
            <a:off x="284741" y="3844995"/>
            <a:ext cx="3429000" cy="3231654"/>
          </a:xfrm>
          <a:prstGeom prst="rect">
            <a:avLst/>
          </a:prstGeom>
        </p:spPr>
        <p:txBody>
          <a:bodyPr>
            <a:spAutoFit/>
          </a:bodyPr>
          <a:lstStyle/>
          <a:p>
            <a:r>
              <a:rPr lang="zh-HK" altLang="en-US" sz="1200" dirty="0"/>
              <a:t>Private Sub CalculateButton_Click()</a:t>
            </a:r>
          </a:p>
          <a:p>
            <a:r>
              <a:rPr lang="zh-HK" altLang="en-US" sz="1200" dirty="0"/>
              <a:t>If multipy Then</a:t>
            </a:r>
          </a:p>
          <a:p>
            <a:r>
              <a:rPr lang="zh-HK" altLang="en-US" sz="1200" dirty="0"/>
              <a:t>    Output = AInput * BInput</a:t>
            </a:r>
          </a:p>
          <a:p>
            <a:r>
              <a:rPr lang="zh-HK" altLang="en-US" sz="1200" dirty="0"/>
              <a:t>Else</a:t>
            </a:r>
          </a:p>
          <a:p>
            <a:r>
              <a:rPr lang="zh-HK" altLang="en-US" sz="1200" dirty="0"/>
              <a:t>    Output = AInput / BInput</a:t>
            </a:r>
          </a:p>
          <a:p>
            <a:r>
              <a:rPr lang="zh-HK" altLang="en-US" sz="1200" dirty="0"/>
              <a:t>End If</a:t>
            </a:r>
          </a:p>
          <a:p>
            <a:r>
              <a:rPr lang="zh-HK" altLang="en-US" sz="1200" dirty="0"/>
              <a:t>End Sub</a:t>
            </a:r>
          </a:p>
          <a:p>
            <a:endParaRPr lang="zh-HK" altLang="en-US" sz="1200" dirty="0"/>
          </a:p>
          <a:p>
            <a:r>
              <a:rPr lang="zh-HK" altLang="en-US" sz="1200" dirty="0"/>
              <a:t>Private Sub QuitButton_Click()</a:t>
            </a:r>
          </a:p>
          <a:p>
            <a:r>
              <a:rPr lang="zh-HK" altLang="en-US" sz="1200" dirty="0"/>
              <a:t>UserForm1.Hide</a:t>
            </a:r>
          </a:p>
          <a:p>
            <a:r>
              <a:rPr lang="zh-HK" altLang="en-US" sz="1200" dirty="0"/>
              <a:t>'Unload UserForm1</a:t>
            </a:r>
          </a:p>
          <a:p>
            <a:r>
              <a:rPr lang="zh-HK" altLang="en-US" sz="1200" dirty="0"/>
              <a:t>End Sub</a:t>
            </a:r>
          </a:p>
          <a:p>
            <a:endParaRPr lang="zh-HK" altLang="en-US" sz="1200" dirty="0"/>
          </a:p>
          <a:p>
            <a:r>
              <a:rPr lang="zh-HK" altLang="en-US" sz="1200" dirty="0"/>
              <a:t>Private Sub ResetButton_Click()</a:t>
            </a:r>
          </a:p>
          <a:p>
            <a:r>
              <a:rPr lang="zh-HK" altLang="en-US" sz="1200" dirty="0"/>
              <a:t>Unload UserForm1</a:t>
            </a:r>
          </a:p>
          <a:p>
            <a:r>
              <a:rPr lang="zh-HK" altLang="en-US" sz="1200" dirty="0"/>
              <a:t>UserForm1.Show</a:t>
            </a:r>
          </a:p>
          <a:p>
            <a:r>
              <a:rPr lang="zh-HK" altLang="en-US" sz="1200" dirty="0"/>
              <a:t>End Sub</a:t>
            </a:r>
          </a:p>
        </p:txBody>
      </p:sp>
      <p:sp>
        <p:nvSpPr>
          <p:cNvPr id="10" name="Rectangle 9"/>
          <p:cNvSpPr/>
          <p:nvPr/>
        </p:nvSpPr>
        <p:spPr>
          <a:xfrm>
            <a:off x="170248" y="3690838"/>
            <a:ext cx="6548604" cy="35898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
        <p:nvSpPr>
          <p:cNvPr id="11" name="Rectangle 10"/>
          <p:cNvSpPr/>
          <p:nvPr/>
        </p:nvSpPr>
        <p:spPr>
          <a:xfrm>
            <a:off x="3157888" y="4283969"/>
            <a:ext cx="2058408" cy="523220"/>
          </a:xfrm>
          <a:prstGeom prst="rect">
            <a:avLst/>
          </a:prstGeom>
        </p:spPr>
        <p:txBody>
          <a:bodyPr wrap="square">
            <a:spAutoFit/>
          </a:bodyPr>
          <a:lstStyle/>
          <a:p>
            <a:r>
              <a:rPr lang="en-US" altLang="zh-HK" sz="1400" dirty="0" smtClean="0">
                <a:solidFill>
                  <a:srgbClr val="FF0000"/>
                </a:solidFill>
              </a:rPr>
              <a:t>Now we have set up the codes for all the buttons</a:t>
            </a:r>
            <a:endParaRPr lang="zh-HK" altLang="en-US" sz="1400" dirty="0"/>
          </a:p>
        </p:txBody>
      </p:sp>
    </p:spTree>
    <p:extLst>
      <p:ext uri="{BB962C8B-B14F-4D97-AF65-F5344CB8AC3E}">
        <p14:creationId xmlns:p14="http://schemas.microsoft.com/office/powerpoint/2010/main" val="16253431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34015" y="483416"/>
            <a:ext cx="3625469" cy="2325773"/>
          </a:xfrm>
          <a:prstGeom prst="rect">
            <a:avLst/>
          </a:prstGeom>
        </p:spPr>
      </p:pic>
      <p:pic>
        <p:nvPicPr>
          <p:cNvPr id="2" name="Picture 1"/>
          <p:cNvPicPr>
            <a:picLocks noChangeAspect="1"/>
          </p:cNvPicPr>
          <p:nvPr/>
        </p:nvPicPr>
        <p:blipFill>
          <a:blip r:embed="rId3"/>
          <a:stretch>
            <a:fillRect/>
          </a:stretch>
        </p:blipFill>
        <p:spPr>
          <a:xfrm>
            <a:off x="634015" y="3334405"/>
            <a:ext cx="5381625" cy="2190750"/>
          </a:xfrm>
          <a:prstGeom prst="rect">
            <a:avLst/>
          </a:prstGeom>
        </p:spPr>
      </p:pic>
      <p:sp>
        <p:nvSpPr>
          <p:cNvPr id="4" name="Rectangle 3"/>
          <p:cNvSpPr/>
          <p:nvPr/>
        </p:nvSpPr>
        <p:spPr>
          <a:xfrm>
            <a:off x="3498446" y="1983302"/>
            <a:ext cx="2517193" cy="523220"/>
          </a:xfrm>
          <a:prstGeom prst="rect">
            <a:avLst/>
          </a:prstGeom>
        </p:spPr>
        <p:txBody>
          <a:bodyPr wrap="square">
            <a:spAutoFit/>
          </a:bodyPr>
          <a:lstStyle/>
          <a:p>
            <a:r>
              <a:rPr lang="en-US" altLang="zh-HK" sz="1400" dirty="0" smtClean="0">
                <a:solidFill>
                  <a:srgbClr val="FF0000"/>
                </a:solidFill>
              </a:rPr>
              <a:t>Set up a Sub called </a:t>
            </a:r>
            <a:r>
              <a:rPr lang="en-US" altLang="zh-HK" sz="1400" dirty="0" err="1" smtClean="0">
                <a:solidFill>
                  <a:srgbClr val="FF0000"/>
                </a:solidFill>
              </a:rPr>
              <a:t>RunForm</a:t>
            </a:r>
            <a:r>
              <a:rPr lang="en-US" altLang="zh-HK" sz="1400" dirty="0" smtClean="0">
                <a:solidFill>
                  <a:srgbClr val="FF0000"/>
                </a:solidFill>
              </a:rPr>
              <a:t> to launch the Form </a:t>
            </a:r>
            <a:endParaRPr lang="zh-HK" altLang="en-US" sz="1400" dirty="0"/>
          </a:p>
        </p:txBody>
      </p:sp>
      <p:sp>
        <p:nvSpPr>
          <p:cNvPr id="5" name="Rectangle 4"/>
          <p:cNvSpPr/>
          <p:nvPr/>
        </p:nvSpPr>
        <p:spPr>
          <a:xfrm>
            <a:off x="552992" y="4972584"/>
            <a:ext cx="1391555" cy="2128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
        <p:nvSpPr>
          <p:cNvPr id="6" name="Rectangle 5"/>
          <p:cNvSpPr/>
          <p:nvPr/>
        </p:nvSpPr>
        <p:spPr>
          <a:xfrm>
            <a:off x="970256" y="2453534"/>
            <a:ext cx="1172945" cy="1985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
        <p:nvSpPr>
          <p:cNvPr id="8" name="Rectangle 7"/>
          <p:cNvSpPr/>
          <p:nvPr/>
        </p:nvSpPr>
        <p:spPr>
          <a:xfrm>
            <a:off x="3265685" y="4816126"/>
            <a:ext cx="2749954" cy="738664"/>
          </a:xfrm>
          <a:prstGeom prst="rect">
            <a:avLst/>
          </a:prstGeom>
        </p:spPr>
        <p:txBody>
          <a:bodyPr wrap="square">
            <a:spAutoFit/>
          </a:bodyPr>
          <a:lstStyle/>
          <a:p>
            <a:r>
              <a:rPr lang="en-US" altLang="zh-HK" sz="1400" dirty="0" smtClean="0">
                <a:solidFill>
                  <a:srgbClr val="FF0000"/>
                </a:solidFill>
              </a:rPr>
              <a:t>Then set up an Event Handler so the </a:t>
            </a:r>
            <a:r>
              <a:rPr lang="en-US" altLang="zh-HK" sz="1400" dirty="0" err="1" smtClean="0">
                <a:solidFill>
                  <a:srgbClr val="FF0000"/>
                </a:solidFill>
              </a:rPr>
              <a:t>RunForm</a:t>
            </a:r>
            <a:r>
              <a:rPr lang="en-US" altLang="zh-HK" sz="1400" dirty="0" smtClean="0">
                <a:solidFill>
                  <a:srgbClr val="FF0000"/>
                </a:solidFill>
              </a:rPr>
              <a:t> Sub is automatically run when the Workbook is opened</a:t>
            </a:r>
            <a:endParaRPr lang="zh-HK" altLang="en-US" sz="1400" dirty="0"/>
          </a:p>
        </p:txBody>
      </p:sp>
      <p:sp>
        <p:nvSpPr>
          <p:cNvPr id="9" name="Right Arrow 8"/>
          <p:cNvSpPr/>
          <p:nvPr/>
        </p:nvSpPr>
        <p:spPr>
          <a:xfrm rot="5400000">
            <a:off x="3529639" y="2674217"/>
            <a:ext cx="460954" cy="523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Tree>
    <p:extLst>
      <p:ext uri="{BB962C8B-B14F-4D97-AF65-F5344CB8AC3E}">
        <p14:creationId xmlns:p14="http://schemas.microsoft.com/office/powerpoint/2010/main" val="747375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281410" y="3345954"/>
            <a:ext cx="2295163" cy="2034956"/>
          </a:xfrm>
          <a:prstGeom prst="rect">
            <a:avLst/>
          </a:prstGeom>
        </p:spPr>
      </p:pic>
      <p:pic>
        <p:nvPicPr>
          <p:cNvPr id="2" name="Picture 1"/>
          <p:cNvPicPr>
            <a:picLocks noChangeAspect="1"/>
          </p:cNvPicPr>
          <p:nvPr/>
        </p:nvPicPr>
        <p:blipFill>
          <a:blip r:embed="rId3"/>
          <a:stretch>
            <a:fillRect/>
          </a:stretch>
        </p:blipFill>
        <p:spPr>
          <a:xfrm>
            <a:off x="223017" y="509787"/>
            <a:ext cx="4234562" cy="2578140"/>
          </a:xfrm>
          <a:prstGeom prst="rect">
            <a:avLst/>
          </a:prstGeom>
        </p:spPr>
      </p:pic>
      <p:sp>
        <p:nvSpPr>
          <p:cNvPr id="3" name="TextBox 2"/>
          <p:cNvSpPr txBox="1"/>
          <p:nvPr/>
        </p:nvSpPr>
        <p:spPr>
          <a:xfrm>
            <a:off x="4676171" y="729707"/>
            <a:ext cx="1499128" cy="2862322"/>
          </a:xfrm>
          <a:prstGeom prst="rect">
            <a:avLst/>
          </a:prstGeom>
          <a:noFill/>
        </p:spPr>
        <p:txBody>
          <a:bodyPr wrap="none" rtlCol="0">
            <a:spAutoFit/>
          </a:bodyPr>
          <a:lstStyle/>
          <a:p>
            <a:r>
              <a:rPr lang="en-US" altLang="zh-HK" b="1" u="sng" dirty="0" smtClean="0"/>
              <a:t>Object names</a:t>
            </a:r>
          </a:p>
          <a:p>
            <a:r>
              <a:rPr lang="en-US" altLang="zh-HK" dirty="0" err="1" smtClean="0"/>
              <a:t>Dist</a:t>
            </a:r>
            <a:endParaRPr lang="en-US" altLang="zh-HK" dirty="0" smtClean="0"/>
          </a:p>
          <a:p>
            <a:r>
              <a:rPr lang="en-US" altLang="zh-HK" dirty="0" smtClean="0"/>
              <a:t>Vol</a:t>
            </a:r>
          </a:p>
          <a:p>
            <a:r>
              <a:rPr lang="en-US" altLang="zh-HK" dirty="0" smtClean="0"/>
              <a:t>Mpg</a:t>
            </a:r>
          </a:p>
          <a:p>
            <a:r>
              <a:rPr lang="en-US" altLang="zh-HK" dirty="0" err="1" smtClean="0"/>
              <a:t>Kpl</a:t>
            </a:r>
            <a:endParaRPr lang="en-US" altLang="zh-HK" dirty="0" smtClean="0"/>
          </a:p>
          <a:p>
            <a:r>
              <a:rPr lang="en-US" altLang="zh-HK" dirty="0" smtClean="0"/>
              <a:t>Mile / km</a:t>
            </a:r>
          </a:p>
          <a:p>
            <a:r>
              <a:rPr lang="en-US" altLang="zh-HK" dirty="0" smtClean="0"/>
              <a:t>Gal / liters</a:t>
            </a:r>
          </a:p>
          <a:p>
            <a:r>
              <a:rPr lang="en-US" altLang="zh-HK" dirty="0" err="1" smtClean="0"/>
              <a:t>GoButton</a:t>
            </a:r>
            <a:endParaRPr lang="en-US" altLang="zh-HK" dirty="0" smtClean="0"/>
          </a:p>
          <a:p>
            <a:r>
              <a:rPr lang="en-US" altLang="zh-HK" dirty="0" err="1" smtClean="0"/>
              <a:t>QuitButton</a:t>
            </a:r>
            <a:endParaRPr lang="en-US" altLang="zh-HK" dirty="0" smtClean="0"/>
          </a:p>
          <a:p>
            <a:endParaRPr lang="zh-HK" altLang="en-US" dirty="0"/>
          </a:p>
        </p:txBody>
      </p:sp>
      <p:sp>
        <p:nvSpPr>
          <p:cNvPr id="6" name="Rectangle 5"/>
          <p:cNvSpPr/>
          <p:nvPr/>
        </p:nvSpPr>
        <p:spPr>
          <a:xfrm>
            <a:off x="2772137" y="3432275"/>
            <a:ext cx="4085863" cy="1600438"/>
          </a:xfrm>
          <a:prstGeom prst="rect">
            <a:avLst/>
          </a:prstGeom>
        </p:spPr>
        <p:txBody>
          <a:bodyPr wrap="square">
            <a:spAutoFit/>
          </a:bodyPr>
          <a:lstStyle/>
          <a:p>
            <a:r>
              <a:rPr lang="en-US" altLang="zh-HK" sz="1400" dirty="0" smtClean="0">
                <a:solidFill>
                  <a:srgbClr val="FF0000"/>
                </a:solidFill>
              </a:rPr>
              <a:t>The GO button has 4 ways to calculate, so we need to include them in the nested If Else statements”</a:t>
            </a:r>
          </a:p>
          <a:p>
            <a:endParaRPr lang="en-US" altLang="zh-HK" sz="1400" dirty="0">
              <a:solidFill>
                <a:srgbClr val="FF0000"/>
              </a:solidFill>
            </a:endParaRPr>
          </a:p>
          <a:p>
            <a:r>
              <a:rPr lang="en-US" altLang="zh-HK" sz="1400" dirty="0" smtClean="0">
                <a:solidFill>
                  <a:srgbClr val="FF0000"/>
                </a:solidFill>
              </a:rPr>
              <a:t>Miles -&gt; Gal</a:t>
            </a:r>
          </a:p>
          <a:p>
            <a:r>
              <a:rPr lang="en-US" altLang="zh-HK" sz="1400" dirty="0" smtClean="0">
                <a:solidFill>
                  <a:srgbClr val="FF0000"/>
                </a:solidFill>
              </a:rPr>
              <a:t>Miles  -&gt; Liters</a:t>
            </a:r>
          </a:p>
          <a:p>
            <a:r>
              <a:rPr lang="en-US" altLang="zh-HK" sz="1400" dirty="0" smtClean="0">
                <a:solidFill>
                  <a:srgbClr val="FF0000"/>
                </a:solidFill>
              </a:rPr>
              <a:t>Km -&gt; Gal</a:t>
            </a:r>
          </a:p>
          <a:p>
            <a:r>
              <a:rPr lang="en-US" altLang="zh-HK" sz="1400" dirty="0" smtClean="0">
                <a:solidFill>
                  <a:srgbClr val="FF0000"/>
                </a:solidFill>
              </a:rPr>
              <a:t>Km -&gt; Liters</a:t>
            </a:r>
          </a:p>
        </p:txBody>
      </p:sp>
      <p:cxnSp>
        <p:nvCxnSpPr>
          <p:cNvPr id="8" name="Straight Connector 7"/>
          <p:cNvCxnSpPr>
            <a:stCxn id="6" idx="1"/>
          </p:cNvCxnSpPr>
          <p:nvPr/>
        </p:nvCxnSpPr>
        <p:spPr>
          <a:xfrm flipH="1" flipV="1">
            <a:off x="1203767" y="3871696"/>
            <a:ext cx="1568370" cy="360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1203767" y="4142792"/>
            <a:ext cx="1568370" cy="261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865207" y="4618748"/>
            <a:ext cx="1906930" cy="43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865207" y="4856391"/>
            <a:ext cx="1906930" cy="23563"/>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316919" y="5722482"/>
            <a:ext cx="4817964" cy="3600986"/>
          </a:xfrm>
          <a:prstGeom prst="rect">
            <a:avLst/>
          </a:prstGeom>
        </p:spPr>
        <p:txBody>
          <a:bodyPr wrap="square">
            <a:spAutoFit/>
          </a:bodyPr>
          <a:lstStyle/>
          <a:p>
            <a:r>
              <a:rPr lang="zh-HK" altLang="en-US" sz="1200" dirty="0"/>
              <a:t>Private Sub GoButton_Click()</a:t>
            </a:r>
          </a:p>
          <a:p>
            <a:r>
              <a:rPr lang="zh-HK" altLang="en-US" sz="1200" dirty="0"/>
              <a:t>If miles Then</a:t>
            </a:r>
          </a:p>
          <a:p>
            <a:r>
              <a:rPr lang="zh-HK" altLang="en-US" sz="1200" dirty="0"/>
              <a:t>    If gal Then</a:t>
            </a:r>
          </a:p>
          <a:p>
            <a:r>
              <a:rPr lang="zh-HK" altLang="en-US" sz="1200" dirty="0"/>
              <a:t>        mpg = FormatNumber(dist / vol, 1)</a:t>
            </a:r>
          </a:p>
          <a:p>
            <a:r>
              <a:rPr lang="zh-HK" altLang="en-US" sz="1200" dirty="0"/>
              <a:t>        kpl = FormatNumber(dist / 0.62 / vol / 3.78, 1)</a:t>
            </a:r>
          </a:p>
          <a:p>
            <a:r>
              <a:rPr lang="zh-HK" altLang="en-US" sz="1200" dirty="0"/>
              <a:t>    Else</a:t>
            </a:r>
          </a:p>
          <a:p>
            <a:r>
              <a:rPr lang="zh-HK" altLang="en-US" sz="1200" dirty="0"/>
              <a:t>        mpg = FormatNumber(dist / vol * 3.78, 1)</a:t>
            </a:r>
          </a:p>
          <a:p>
            <a:r>
              <a:rPr lang="zh-HK" altLang="en-US" sz="1200" dirty="0"/>
              <a:t>        kpl = FormatNumber(dist / 0.62 / vol, 1)</a:t>
            </a:r>
          </a:p>
          <a:p>
            <a:r>
              <a:rPr lang="zh-HK" altLang="en-US" sz="1200" dirty="0"/>
              <a:t>    End If</a:t>
            </a:r>
          </a:p>
          <a:p>
            <a:r>
              <a:rPr lang="zh-HK" altLang="en-US" sz="1200" dirty="0"/>
              <a:t>Else</a:t>
            </a:r>
          </a:p>
          <a:p>
            <a:r>
              <a:rPr lang="zh-HK" altLang="en-US" sz="1200" dirty="0"/>
              <a:t>    If gal Then</a:t>
            </a:r>
          </a:p>
          <a:p>
            <a:r>
              <a:rPr lang="zh-HK" altLang="en-US" sz="1200" dirty="0"/>
              <a:t>        mpg = FormatNumber(dist * 0.62 / vol, 1)</a:t>
            </a:r>
          </a:p>
          <a:p>
            <a:r>
              <a:rPr lang="zh-HK" altLang="en-US" sz="1200" dirty="0"/>
              <a:t>        kpl = FormatNumber(dist / (vol * 3.78), 1)</a:t>
            </a:r>
          </a:p>
          <a:p>
            <a:r>
              <a:rPr lang="zh-HK" altLang="en-US" sz="1200" dirty="0"/>
              <a:t>    Else</a:t>
            </a:r>
          </a:p>
          <a:p>
            <a:r>
              <a:rPr lang="zh-HK" altLang="en-US" sz="1200" dirty="0"/>
              <a:t>        mpg = FormatNumber(dist * 0.62 / vol * 3.78, 1)</a:t>
            </a:r>
          </a:p>
          <a:p>
            <a:r>
              <a:rPr lang="zh-HK" altLang="en-US" sz="1200" dirty="0"/>
              <a:t>        kpl = FormatNumber(dist / vol, 1)</a:t>
            </a:r>
          </a:p>
          <a:p>
            <a:r>
              <a:rPr lang="zh-HK" altLang="en-US" sz="1200" dirty="0"/>
              <a:t>    End If</a:t>
            </a:r>
          </a:p>
          <a:p>
            <a:r>
              <a:rPr lang="zh-HK" altLang="en-US" sz="1200" dirty="0"/>
              <a:t>End If</a:t>
            </a:r>
          </a:p>
          <a:p>
            <a:r>
              <a:rPr lang="zh-HK" altLang="en-US" sz="1200" dirty="0"/>
              <a:t>End Sub</a:t>
            </a:r>
          </a:p>
        </p:txBody>
      </p:sp>
      <p:sp>
        <p:nvSpPr>
          <p:cNvPr id="5" name="Rectangle 4"/>
          <p:cNvSpPr/>
          <p:nvPr/>
        </p:nvSpPr>
        <p:spPr>
          <a:xfrm>
            <a:off x="865207" y="16084"/>
            <a:ext cx="5566224" cy="461665"/>
          </a:xfrm>
          <a:prstGeom prst="rect">
            <a:avLst/>
          </a:prstGeom>
        </p:spPr>
        <p:txBody>
          <a:bodyPr wrap="square">
            <a:spAutoFit/>
          </a:bodyPr>
          <a:lstStyle/>
          <a:p>
            <a:r>
              <a:rPr lang="en-US" altLang="zh-HK" sz="2400" b="1" u="sng" dirty="0">
                <a:latin typeface="OpenSans-Light"/>
              </a:rPr>
              <a:t>Example: Fuel efficiency user form</a:t>
            </a:r>
            <a:endParaRPr lang="zh-HK" altLang="en-US" sz="2400" b="1" u="sng" dirty="0"/>
          </a:p>
        </p:txBody>
      </p:sp>
      <p:pic>
        <p:nvPicPr>
          <p:cNvPr id="7" name="Picture 6"/>
          <p:cNvPicPr>
            <a:picLocks noChangeAspect="1"/>
          </p:cNvPicPr>
          <p:nvPr/>
        </p:nvPicPr>
        <p:blipFill>
          <a:blip r:embed="rId4"/>
          <a:stretch>
            <a:fillRect/>
          </a:stretch>
        </p:blipFill>
        <p:spPr>
          <a:xfrm>
            <a:off x="2235425" y="5722482"/>
            <a:ext cx="638175" cy="371475"/>
          </a:xfrm>
          <a:prstGeom prst="rect">
            <a:avLst/>
          </a:prstGeom>
        </p:spPr>
      </p:pic>
      <p:sp>
        <p:nvSpPr>
          <p:cNvPr id="11" name="Rectangle 10"/>
          <p:cNvSpPr/>
          <p:nvPr/>
        </p:nvSpPr>
        <p:spPr>
          <a:xfrm>
            <a:off x="3993780" y="5805145"/>
            <a:ext cx="2073645" cy="830997"/>
          </a:xfrm>
          <a:prstGeom prst="rect">
            <a:avLst/>
          </a:prstGeom>
        </p:spPr>
        <p:txBody>
          <a:bodyPr wrap="none">
            <a:spAutoFit/>
          </a:bodyPr>
          <a:lstStyle/>
          <a:p>
            <a:r>
              <a:rPr lang="zh-HK" altLang="en-US" sz="1200" dirty="0"/>
              <a:t>Private Sub </a:t>
            </a:r>
            <a:r>
              <a:rPr lang="en-US" altLang="zh-HK" sz="1200" dirty="0" smtClean="0"/>
              <a:t>Quit</a:t>
            </a:r>
            <a:r>
              <a:rPr lang="zh-HK" altLang="en-US" sz="1200" dirty="0" smtClean="0"/>
              <a:t>Button_Click()</a:t>
            </a:r>
            <a:endParaRPr lang="en-US" altLang="zh-HK" sz="1200" dirty="0" smtClean="0"/>
          </a:p>
          <a:p>
            <a:r>
              <a:rPr lang="zh-HK" altLang="en-US" sz="1200" dirty="0"/>
              <a:t>Unload </a:t>
            </a:r>
            <a:r>
              <a:rPr lang="en-US" altLang="zh-HK" sz="1200" dirty="0" err="1" smtClean="0"/>
              <a:t>FuelCalculator</a:t>
            </a:r>
            <a:endParaRPr lang="en-US" altLang="zh-HK" sz="1200" dirty="0" smtClean="0"/>
          </a:p>
          <a:p>
            <a:r>
              <a:rPr lang="zh-HK" altLang="en-US" sz="1200" dirty="0" smtClean="0"/>
              <a:t>End </a:t>
            </a:r>
            <a:r>
              <a:rPr lang="zh-HK" altLang="en-US" sz="1200" dirty="0"/>
              <a:t>Sub</a:t>
            </a:r>
          </a:p>
          <a:p>
            <a:endParaRPr lang="zh-HK" altLang="en-US" sz="1200" dirty="0"/>
          </a:p>
        </p:txBody>
      </p:sp>
      <p:pic>
        <p:nvPicPr>
          <p:cNvPr id="13" name="Picture 12"/>
          <p:cNvPicPr>
            <a:picLocks noChangeAspect="1"/>
          </p:cNvPicPr>
          <p:nvPr/>
        </p:nvPicPr>
        <p:blipFill>
          <a:blip r:embed="rId5"/>
          <a:stretch>
            <a:fillRect/>
          </a:stretch>
        </p:blipFill>
        <p:spPr>
          <a:xfrm>
            <a:off x="6036143" y="5805145"/>
            <a:ext cx="790575" cy="438150"/>
          </a:xfrm>
          <a:prstGeom prst="rect">
            <a:avLst/>
          </a:prstGeom>
        </p:spPr>
      </p:pic>
    </p:spTree>
    <p:extLst>
      <p:ext uri="{BB962C8B-B14F-4D97-AF65-F5344CB8AC3E}">
        <p14:creationId xmlns:p14="http://schemas.microsoft.com/office/powerpoint/2010/main" val="1436524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7420" y="451410"/>
            <a:ext cx="3345846" cy="2036341"/>
          </a:xfrm>
          <a:prstGeom prst="rect">
            <a:avLst/>
          </a:prstGeom>
        </p:spPr>
      </p:pic>
      <p:pic>
        <p:nvPicPr>
          <p:cNvPr id="3" name="Picture 2"/>
          <p:cNvPicPr>
            <a:picLocks noChangeAspect="1"/>
          </p:cNvPicPr>
          <p:nvPr/>
        </p:nvPicPr>
        <p:blipFill>
          <a:blip r:embed="rId3"/>
          <a:stretch>
            <a:fillRect/>
          </a:stretch>
        </p:blipFill>
        <p:spPr>
          <a:xfrm>
            <a:off x="2905245" y="1247582"/>
            <a:ext cx="3405095" cy="1624614"/>
          </a:xfrm>
          <a:prstGeom prst="rect">
            <a:avLst/>
          </a:prstGeom>
        </p:spPr>
      </p:pic>
      <p:pic>
        <p:nvPicPr>
          <p:cNvPr id="4" name="Picture 3"/>
          <p:cNvPicPr>
            <a:picLocks noChangeAspect="1"/>
          </p:cNvPicPr>
          <p:nvPr/>
        </p:nvPicPr>
        <p:blipFill>
          <a:blip r:embed="rId4"/>
          <a:stretch>
            <a:fillRect/>
          </a:stretch>
        </p:blipFill>
        <p:spPr>
          <a:xfrm>
            <a:off x="1342664" y="3111986"/>
            <a:ext cx="3646025" cy="427818"/>
          </a:xfrm>
          <a:prstGeom prst="rect">
            <a:avLst/>
          </a:prstGeom>
        </p:spPr>
      </p:pic>
    </p:spTree>
    <p:extLst>
      <p:ext uri="{BB962C8B-B14F-4D97-AF65-F5344CB8AC3E}">
        <p14:creationId xmlns:p14="http://schemas.microsoft.com/office/powerpoint/2010/main" val="16292479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9248" y="0"/>
            <a:ext cx="5918752" cy="461665"/>
          </a:xfrm>
          <a:prstGeom prst="rect">
            <a:avLst/>
          </a:prstGeom>
        </p:spPr>
        <p:txBody>
          <a:bodyPr wrap="square">
            <a:spAutoFit/>
          </a:bodyPr>
          <a:lstStyle/>
          <a:p>
            <a:r>
              <a:rPr lang="en-US" altLang="zh-HK" sz="2400" b="1" u="sng" dirty="0">
                <a:latin typeface="OpenSans-Light"/>
              </a:rPr>
              <a:t>Example: Tank volume user form</a:t>
            </a:r>
            <a:endParaRPr lang="zh-HK" altLang="en-US" sz="2400" b="1" u="sng" dirty="0"/>
          </a:p>
        </p:txBody>
      </p:sp>
      <p:pic>
        <p:nvPicPr>
          <p:cNvPr id="3" name="Picture 2"/>
          <p:cNvPicPr>
            <a:picLocks noChangeAspect="1"/>
          </p:cNvPicPr>
          <p:nvPr/>
        </p:nvPicPr>
        <p:blipFill>
          <a:blip r:embed="rId2"/>
          <a:stretch>
            <a:fillRect/>
          </a:stretch>
        </p:blipFill>
        <p:spPr>
          <a:xfrm>
            <a:off x="1376845" y="636103"/>
            <a:ext cx="4160522" cy="2743201"/>
          </a:xfrm>
          <a:prstGeom prst="rect">
            <a:avLst/>
          </a:prstGeom>
        </p:spPr>
      </p:pic>
      <p:pic>
        <p:nvPicPr>
          <p:cNvPr id="4" name="Picture 3"/>
          <p:cNvPicPr>
            <a:picLocks noChangeAspect="1"/>
          </p:cNvPicPr>
          <p:nvPr/>
        </p:nvPicPr>
        <p:blipFill>
          <a:blip r:embed="rId3"/>
          <a:stretch>
            <a:fillRect/>
          </a:stretch>
        </p:blipFill>
        <p:spPr>
          <a:xfrm>
            <a:off x="177514" y="3436799"/>
            <a:ext cx="3279592" cy="2256871"/>
          </a:xfrm>
          <a:prstGeom prst="rect">
            <a:avLst/>
          </a:prstGeom>
        </p:spPr>
      </p:pic>
      <p:sp>
        <p:nvSpPr>
          <p:cNvPr id="5" name="TextBox 4"/>
          <p:cNvSpPr txBox="1"/>
          <p:nvPr/>
        </p:nvSpPr>
        <p:spPr>
          <a:xfrm>
            <a:off x="3708587" y="3662345"/>
            <a:ext cx="1499128" cy="2031325"/>
          </a:xfrm>
          <a:prstGeom prst="rect">
            <a:avLst/>
          </a:prstGeom>
          <a:noFill/>
        </p:spPr>
        <p:txBody>
          <a:bodyPr wrap="none" rtlCol="0">
            <a:spAutoFit/>
          </a:bodyPr>
          <a:lstStyle/>
          <a:p>
            <a:r>
              <a:rPr lang="en-US" altLang="zh-HK" b="1" u="sng" dirty="0" smtClean="0"/>
              <a:t>Object names</a:t>
            </a:r>
          </a:p>
          <a:p>
            <a:r>
              <a:rPr lang="en-US" altLang="zh-HK" dirty="0" err="1" smtClean="0"/>
              <a:t>Ht</a:t>
            </a:r>
            <a:endParaRPr lang="en-US" altLang="zh-HK" dirty="0" smtClean="0"/>
          </a:p>
          <a:p>
            <a:r>
              <a:rPr lang="en-US" altLang="zh-HK" dirty="0" smtClean="0"/>
              <a:t>Radius</a:t>
            </a:r>
          </a:p>
          <a:p>
            <a:r>
              <a:rPr lang="en-US" altLang="zh-HK" dirty="0" smtClean="0"/>
              <a:t>Rho</a:t>
            </a:r>
          </a:p>
          <a:p>
            <a:r>
              <a:rPr lang="en-US" altLang="zh-HK" dirty="0" smtClean="0"/>
              <a:t>Depth</a:t>
            </a:r>
          </a:p>
          <a:p>
            <a:r>
              <a:rPr lang="en-US" altLang="zh-HK" dirty="0" smtClean="0"/>
              <a:t>mass</a:t>
            </a:r>
          </a:p>
          <a:p>
            <a:endParaRPr lang="zh-HK" altLang="en-US" dirty="0"/>
          </a:p>
        </p:txBody>
      </p:sp>
      <p:sp>
        <p:nvSpPr>
          <p:cNvPr id="6" name="Rectangle 5"/>
          <p:cNvSpPr/>
          <p:nvPr/>
        </p:nvSpPr>
        <p:spPr>
          <a:xfrm>
            <a:off x="279587" y="5976711"/>
            <a:ext cx="3429000" cy="3600986"/>
          </a:xfrm>
          <a:prstGeom prst="rect">
            <a:avLst/>
          </a:prstGeom>
        </p:spPr>
        <p:txBody>
          <a:bodyPr>
            <a:spAutoFit/>
          </a:bodyPr>
          <a:lstStyle/>
          <a:p>
            <a:r>
              <a:rPr lang="zh-HK" altLang="en-US" sz="1200" dirty="0"/>
              <a:t>Private Sub CalculateButton_Click()</a:t>
            </a:r>
          </a:p>
          <a:p>
            <a:r>
              <a:rPr lang="zh-HK" altLang="en-US" sz="1200" dirty="0"/>
              <a:t>Dim pi As Double, V As Double</a:t>
            </a:r>
          </a:p>
          <a:p>
            <a:r>
              <a:rPr lang="zh-HK" altLang="en-US" sz="1200" dirty="0"/>
              <a:t>pi = WorksheetFunction.pi()</a:t>
            </a:r>
          </a:p>
          <a:p>
            <a:r>
              <a:rPr lang="zh-HK" altLang="en-US" sz="1200" dirty="0"/>
              <a:t>If depth &lt;= Radius Then</a:t>
            </a:r>
          </a:p>
          <a:p>
            <a:r>
              <a:rPr lang="zh-HK" altLang="en-US" sz="1200" dirty="0"/>
              <a:t>    V = pi * depth ^ 2 / 3 * (3 * Radius - depth)</a:t>
            </a:r>
          </a:p>
          <a:p>
            <a:r>
              <a:rPr lang="zh-HK" altLang="en-US" sz="1200" dirty="0"/>
              <a:t>ElseIf depth &lt;= Ht - Radius Then</a:t>
            </a:r>
          </a:p>
          <a:p>
            <a:r>
              <a:rPr lang="zh-HK" altLang="en-US" sz="1200" dirty="0"/>
              <a:t>    V = 2 / 3 * pi * Radius ^ 3 + pi * Radius ^ 2 * (depth - Radius)</a:t>
            </a:r>
          </a:p>
          <a:p>
            <a:r>
              <a:rPr lang="zh-HK" altLang="en-US" sz="1200" dirty="0"/>
              <a:t>Else</a:t>
            </a:r>
          </a:p>
          <a:p>
            <a:r>
              <a:rPr lang="zh-HK" altLang="en-US" sz="1200" dirty="0"/>
              <a:t>    V = 4 / 3 * pi * Radius ^ 3 + pi * Radius ^ 2 * (Ht - 2 * Radius) _</a:t>
            </a:r>
          </a:p>
          <a:p>
            <a:r>
              <a:rPr lang="zh-HK" altLang="en-US" sz="1200" dirty="0"/>
              <a:t>    - pi * (Ht - depth) ^ 2 / 3 * (3 * Radius - Ht + depth)</a:t>
            </a:r>
          </a:p>
          <a:p>
            <a:r>
              <a:rPr lang="zh-HK" altLang="en-US" sz="1200" dirty="0"/>
              <a:t>End If</a:t>
            </a:r>
          </a:p>
          <a:p>
            <a:r>
              <a:rPr lang="zh-HK" altLang="en-US" sz="1200" dirty="0"/>
              <a:t>mass = FormatNumber(rho * V, 0)</a:t>
            </a:r>
          </a:p>
          <a:p>
            <a:r>
              <a:rPr lang="zh-HK" altLang="en-US" sz="1200" dirty="0"/>
              <a:t>End Sub</a:t>
            </a:r>
          </a:p>
          <a:p>
            <a:endParaRPr lang="zh-HK" altLang="en-US" sz="1200" dirty="0"/>
          </a:p>
          <a:p>
            <a:r>
              <a:rPr lang="zh-HK" altLang="en-US" sz="1200" dirty="0"/>
              <a:t>Private Sub QuitButton_Click()</a:t>
            </a:r>
          </a:p>
          <a:p>
            <a:r>
              <a:rPr lang="zh-HK" altLang="en-US" sz="1200" dirty="0"/>
              <a:t>Unload TankForm</a:t>
            </a:r>
          </a:p>
          <a:p>
            <a:r>
              <a:rPr lang="zh-HK" altLang="en-US" sz="1200" dirty="0"/>
              <a:t>End Sub</a:t>
            </a:r>
          </a:p>
        </p:txBody>
      </p:sp>
      <p:pic>
        <p:nvPicPr>
          <p:cNvPr id="7" name="Picture 6"/>
          <p:cNvPicPr>
            <a:picLocks noChangeAspect="1"/>
          </p:cNvPicPr>
          <p:nvPr/>
        </p:nvPicPr>
        <p:blipFill>
          <a:blip r:embed="rId4"/>
          <a:stretch>
            <a:fillRect/>
          </a:stretch>
        </p:blipFill>
        <p:spPr>
          <a:xfrm>
            <a:off x="2583626" y="6049638"/>
            <a:ext cx="695325" cy="304800"/>
          </a:xfrm>
          <a:prstGeom prst="rect">
            <a:avLst/>
          </a:prstGeom>
        </p:spPr>
      </p:pic>
      <p:pic>
        <p:nvPicPr>
          <p:cNvPr id="8" name="Picture 7"/>
          <p:cNvPicPr>
            <a:picLocks noChangeAspect="1"/>
          </p:cNvPicPr>
          <p:nvPr/>
        </p:nvPicPr>
        <p:blipFill>
          <a:blip r:embed="rId5"/>
          <a:stretch>
            <a:fillRect/>
          </a:stretch>
        </p:blipFill>
        <p:spPr>
          <a:xfrm>
            <a:off x="2302638" y="8951845"/>
            <a:ext cx="561975" cy="238125"/>
          </a:xfrm>
          <a:prstGeom prst="rect">
            <a:avLst/>
          </a:prstGeom>
        </p:spPr>
      </p:pic>
    </p:spTree>
    <p:extLst>
      <p:ext uri="{BB962C8B-B14F-4D97-AF65-F5344CB8AC3E}">
        <p14:creationId xmlns:p14="http://schemas.microsoft.com/office/powerpoint/2010/main" val="2301273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3563" y="71689"/>
            <a:ext cx="5306290" cy="400110"/>
          </a:xfrm>
          <a:prstGeom prst="rect">
            <a:avLst/>
          </a:prstGeom>
        </p:spPr>
        <p:txBody>
          <a:bodyPr wrap="square">
            <a:spAutoFit/>
          </a:bodyPr>
          <a:lstStyle/>
          <a:p>
            <a:r>
              <a:rPr lang="en-US" altLang="zh-HK" sz="2000" b="1" u="sng" dirty="0">
                <a:latin typeface="OpenSans-Light"/>
              </a:rPr>
              <a:t>Using arrays in subroutines and functions</a:t>
            </a:r>
            <a:endParaRPr lang="zh-HK" altLang="en-US" sz="2000" b="1" u="sng" dirty="0"/>
          </a:p>
        </p:txBody>
      </p:sp>
      <p:pic>
        <p:nvPicPr>
          <p:cNvPr id="3" name="Picture 2"/>
          <p:cNvPicPr>
            <a:picLocks noChangeAspect="1"/>
          </p:cNvPicPr>
          <p:nvPr/>
        </p:nvPicPr>
        <p:blipFill>
          <a:blip r:embed="rId2"/>
          <a:stretch>
            <a:fillRect/>
          </a:stretch>
        </p:blipFill>
        <p:spPr>
          <a:xfrm>
            <a:off x="277090" y="520820"/>
            <a:ext cx="3747655" cy="298046"/>
          </a:xfrm>
          <a:prstGeom prst="rect">
            <a:avLst/>
          </a:prstGeom>
        </p:spPr>
      </p:pic>
      <p:sp>
        <p:nvSpPr>
          <p:cNvPr id="5" name="Rectangle 4"/>
          <p:cNvSpPr/>
          <p:nvPr/>
        </p:nvSpPr>
        <p:spPr>
          <a:xfrm>
            <a:off x="3893127" y="1505443"/>
            <a:ext cx="3429000" cy="2169825"/>
          </a:xfrm>
          <a:prstGeom prst="rect">
            <a:avLst/>
          </a:prstGeom>
        </p:spPr>
        <p:txBody>
          <a:bodyPr>
            <a:spAutoFit/>
          </a:bodyPr>
          <a:lstStyle/>
          <a:p>
            <a:r>
              <a:rPr lang="zh-HK" altLang="en-US" sz="900" dirty="0"/>
              <a:t>Sub CountDivisibleByN()</a:t>
            </a:r>
          </a:p>
          <a:p>
            <a:r>
              <a:rPr lang="zh-HK" altLang="en-US" sz="900" dirty="0"/>
              <a:t>Dim i As Integer, j As Integer, n As Integer, c As Integer</a:t>
            </a:r>
          </a:p>
          <a:p>
            <a:r>
              <a:rPr lang="zh-HK" altLang="en-US" sz="900" dirty="0"/>
              <a:t>Dim nr As Integer, nc As Integer</a:t>
            </a:r>
          </a:p>
          <a:p>
            <a:r>
              <a:rPr lang="zh-HK" altLang="en-US" sz="900" dirty="0"/>
              <a:t>nr = Selection.Rows.Count</a:t>
            </a:r>
          </a:p>
          <a:p>
            <a:r>
              <a:rPr lang="zh-HK" altLang="en-US" sz="900" dirty="0"/>
              <a:t>nc = Selection.Columns.Count</a:t>
            </a:r>
          </a:p>
          <a:p>
            <a:r>
              <a:rPr lang="zh-HK" altLang="en-US" sz="900" dirty="0"/>
              <a:t>n = InputBox("Enter the integer.")</a:t>
            </a:r>
          </a:p>
          <a:p>
            <a:r>
              <a:rPr lang="zh-HK" altLang="en-US" sz="900" dirty="0"/>
              <a:t>For i = 1 To nr</a:t>
            </a:r>
          </a:p>
          <a:p>
            <a:r>
              <a:rPr lang="zh-HK" altLang="en-US" sz="900" dirty="0"/>
              <a:t>    For j = 1 To nc</a:t>
            </a:r>
          </a:p>
          <a:p>
            <a:r>
              <a:rPr lang="zh-HK" altLang="en-US" sz="900" dirty="0"/>
              <a:t>        If Selection.Cells(i, j) Mod n = 0 Then</a:t>
            </a:r>
          </a:p>
          <a:p>
            <a:r>
              <a:rPr lang="zh-HK" altLang="en-US" sz="900" dirty="0"/>
              <a:t>            c = c + 1</a:t>
            </a:r>
          </a:p>
          <a:p>
            <a:r>
              <a:rPr lang="zh-HK" altLang="en-US" sz="900" dirty="0"/>
              <a:t>    End If</a:t>
            </a:r>
          </a:p>
          <a:p>
            <a:r>
              <a:rPr lang="zh-HK" altLang="en-US" sz="900" dirty="0"/>
              <a:t>    Next j</a:t>
            </a:r>
          </a:p>
          <a:p>
            <a:r>
              <a:rPr lang="zh-HK" altLang="en-US" sz="900" dirty="0"/>
              <a:t>Next i</a:t>
            </a:r>
          </a:p>
          <a:p>
            <a:r>
              <a:rPr lang="zh-HK" altLang="en-US" sz="900" dirty="0"/>
              <a:t>MsgBox ("There were" &amp; c &amp; "items divisble by" &amp; n &amp; ".")</a:t>
            </a:r>
          </a:p>
          <a:p>
            <a:r>
              <a:rPr lang="zh-HK" altLang="en-US" sz="900" dirty="0"/>
              <a:t>End Sub</a:t>
            </a:r>
          </a:p>
        </p:txBody>
      </p:sp>
      <p:pic>
        <p:nvPicPr>
          <p:cNvPr id="6" name="Picture 5"/>
          <p:cNvPicPr>
            <a:picLocks noChangeAspect="1"/>
          </p:cNvPicPr>
          <p:nvPr/>
        </p:nvPicPr>
        <p:blipFill>
          <a:blip r:embed="rId3"/>
          <a:stretch>
            <a:fillRect/>
          </a:stretch>
        </p:blipFill>
        <p:spPr>
          <a:xfrm>
            <a:off x="1351103" y="2004843"/>
            <a:ext cx="1293342" cy="1368829"/>
          </a:xfrm>
          <a:prstGeom prst="rect">
            <a:avLst/>
          </a:prstGeom>
        </p:spPr>
      </p:pic>
      <p:pic>
        <p:nvPicPr>
          <p:cNvPr id="7" name="Picture 6"/>
          <p:cNvPicPr>
            <a:picLocks noChangeAspect="1"/>
          </p:cNvPicPr>
          <p:nvPr/>
        </p:nvPicPr>
        <p:blipFill>
          <a:blip r:embed="rId4"/>
          <a:stretch>
            <a:fillRect/>
          </a:stretch>
        </p:blipFill>
        <p:spPr>
          <a:xfrm>
            <a:off x="277090" y="1505443"/>
            <a:ext cx="3616037" cy="304666"/>
          </a:xfrm>
          <a:prstGeom prst="rect">
            <a:avLst/>
          </a:prstGeom>
        </p:spPr>
      </p:pic>
      <p:sp>
        <p:nvSpPr>
          <p:cNvPr id="8" name="Rectangle 7"/>
          <p:cNvSpPr/>
          <p:nvPr/>
        </p:nvSpPr>
        <p:spPr>
          <a:xfrm>
            <a:off x="150471" y="1397479"/>
            <a:ext cx="6609144" cy="227778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 name="Rectangle 8"/>
          <p:cNvSpPr/>
          <p:nvPr/>
        </p:nvSpPr>
        <p:spPr>
          <a:xfrm>
            <a:off x="3687956" y="4302108"/>
            <a:ext cx="3429000" cy="2169825"/>
          </a:xfrm>
          <a:prstGeom prst="rect">
            <a:avLst/>
          </a:prstGeom>
        </p:spPr>
        <p:txBody>
          <a:bodyPr>
            <a:spAutoFit/>
          </a:bodyPr>
          <a:lstStyle/>
          <a:p>
            <a:r>
              <a:rPr lang="en-US" altLang="zh-HK" sz="900" dirty="0" smtClean="0"/>
              <a:t>Option Base 1</a:t>
            </a:r>
          </a:p>
          <a:p>
            <a:r>
              <a:rPr lang="zh-HK" altLang="en-US" sz="900" dirty="0" smtClean="0"/>
              <a:t>Function </a:t>
            </a:r>
            <a:r>
              <a:rPr lang="zh-HK" altLang="en-US" sz="900" dirty="0"/>
              <a:t>CountDivisN(rng As Range, n As Integer) As Integer</a:t>
            </a:r>
          </a:p>
          <a:p>
            <a:r>
              <a:rPr lang="zh-HK" altLang="en-US" sz="900" dirty="0"/>
              <a:t>Dim i As Integer, j As Integer, c As Integer</a:t>
            </a:r>
          </a:p>
          <a:p>
            <a:r>
              <a:rPr lang="zh-HK" altLang="en-US" sz="900" dirty="0"/>
              <a:t>Dim nr As Integer, nc As Integer</a:t>
            </a:r>
          </a:p>
          <a:p>
            <a:r>
              <a:rPr lang="zh-HK" altLang="en-US" sz="900" dirty="0"/>
              <a:t>nr = rng.Rows.Count</a:t>
            </a:r>
          </a:p>
          <a:p>
            <a:r>
              <a:rPr lang="zh-HK" altLang="en-US" sz="900" dirty="0"/>
              <a:t>nc = rng.Columns.Count</a:t>
            </a:r>
          </a:p>
          <a:p>
            <a:r>
              <a:rPr lang="zh-HK" altLang="en-US" sz="900" dirty="0"/>
              <a:t>For i = 1 To nr</a:t>
            </a:r>
          </a:p>
          <a:p>
            <a:r>
              <a:rPr lang="zh-HK" altLang="en-US" sz="900" dirty="0"/>
              <a:t>    For j = 1 To nc</a:t>
            </a:r>
          </a:p>
          <a:p>
            <a:r>
              <a:rPr lang="zh-HK" altLang="en-US" sz="900" dirty="0"/>
              <a:t>        If rng.Cells(i, j) Mod n = 0 Then</a:t>
            </a:r>
          </a:p>
          <a:p>
            <a:r>
              <a:rPr lang="zh-HK" altLang="en-US" sz="900" dirty="0"/>
              <a:t>            c = c + 1</a:t>
            </a:r>
          </a:p>
          <a:p>
            <a:r>
              <a:rPr lang="zh-HK" altLang="en-US" sz="900" dirty="0"/>
              <a:t>    End If</a:t>
            </a:r>
          </a:p>
          <a:p>
            <a:r>
              <a:rPr lang="zh-HK" altLang="en-US" sz="900" dirty="0"/>
              <a:t>    Next j</a:t>
            </a:r>
          </a:p>
          <a:p>
            <a:r>
              <a:rPr lang="zh-HK" altLang="en-US" sz="900" dirty="0"/>
              <a:t>Next i</a:t>
            </a:r>
          </a:p>
          <a:p>
            <a:r>
              <a:rPr lang="zh-HK" altLang="en-US" sz="900" dirty="0"/>
              <a:t>CountDivisN = c</a:t>
            </a:r>
          </a:p>
          <a:p>
            <a:r>
              <a:rPr lang="zh-HK" altLang="en-US" sz="900" dirty="0"/>
              <a:t>End Function</a:t>
            </a:r>
          </a:p>
        </p:txBody>
      </p:sp>
      <p:pic>
        <p:nvPicPr>
          <p:cNvPr id="10" name="Picture 9"/>
          <p:cNvPicPr>
            <a:picLocks noChangeAspect="1"/>
          </p:cNvPicPr>
          <p:nvPr/>
        </p:nvPicPr>
        <p:blipFill>
          <a:blip r:embed="rId5"/>
          <a:stretch>
            <a:fillRect/>
          </a:stretch>
        </p:blipFill>
        <p:spPr>
          <a:xfrm>
            <a:off x="746955" y="4579020"/>
            <a:ext cx="2501638" cy="985300"/>
          </a:xfrm>
          <a:prstGeom prst="rect">
            <a:avLst/>
          </a:prstGeom>
        </p:spPr>
      </p:pic>
      <p:grpSp>
        <p:nvGrpSpPr>
          <p:cNvPr id="14" name="Group 13"/>
          <p:cNvGrpSpPr/>
          <p:nvPr/>
        </p:nvGrpSpPr>
        <p:grpSpPr>
          <a:xfrm>
            <a:off x="277090" y="3932776"/>
            <a:ext cx="3616037" cy="451565"/>
            <a:chOff x="177388" y="3450124"/>
            <a:chExt cx="3616037" cy="451565"/>
          </a:xfrm>
        </p:grpSpPr>
        <p:pic>
          <p:nvPicPr>
            <p:cNvPr id="11" name="Picture 10"/>
            <p:cNvPicPr>
              <a:picLocks noChangeAspect="1"/>
            </p:cNvPicPr>
            <p:nvPr/>
          </p:nvPicPr>
          <p:blipFill>
            <a:blip r:embed="rId4"/>
            <a:stretch>
              <a:fillRect/>
            </a:stretch>
          </p:blipFill>
          <p:spPr>
            <a:xfrm>
              <a:off x="177388" y="3597023"/>
              <a:ext cx="3616037" cy="304666"/>
            </a:xfrm>
            <a:prstGeom prst="rect">
              <a:avLst/>
            </a:prstGeom>
          </p:spPr>
        </p:pic>
        <p:sp>
          <p:nvSpPr>
            <p:cNvPr id="12" name="Rectangle 11"/>
            <p:cNvSpPr/>
            <p:nvPr/>
          </p:nvSpPr>
          <p:spPr>
            <a:xfrm>
              <a:off x="900545" y="3609862"/>
              <a:ext cx="609600" cy="152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TextBox 12"/>
            <p:cNvSpPr txBox="1"/>
            <p:nvPr/>
          </p:nvSpPr>
          <p:spPr>
            <a:xfrm>
              <a:off x="886691" y="3450124"/>
              <a:ext cx="728084" cy="369332"/>
            </a:xfrm>
            <a:prstGeom prst="rect">
              <a:avLst/>
            </a:prstGeom>
            <a:noFill/>
          </p:spPr>
          <p:txBody>
            <a:bodyPr wrap="none" rtlCol="0">
              <a:spAutoFit/>
            </a:bodyPr>
            <a:lstStyle/>
            <a:p>
              <a:r>
                <a:rPr lang="en-US" altLang="zh-HK" sz="1100" i="1" u="sng" dirty="0" smtClean="0"/>
                <a:t>Function</a:t>
              </a:r>
              <a:r>
                <a:rPr lang="en-US" altLang="zh-HK" dirty="0" smtClean="0"/>
                <a:t> </a:t>
              </a:r>
              <a:endParaRPr lang="zh-HK" altLang="en-US" dirty="0"/>
            </a:p>
          </p:txBody>
        </p:sp>
      </p:grpSp>
      <p:sp>
        <p:nvSpPr>
          <p:cNvPr id="15" name="Rectangle 14"/>
          <p:cNvSpPr/>
          <p:nvPr/>
        </p:nvSpPr>
        <p:spPr>
          <a:xfrm>
            <a:off x="150471" y="3932776"/>
            <a:ext cx="6609144" cy="261467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TextBox 15"/>
          <p:cNvSpPr txBox="1"/>
          <p:nvPr/>
        </p:nvSpPr>
        <p:spPr>
          <a:xfrm>
            <a:off x="386261" y="906593"/>
            <a:ext cx="6137564" cy="523220"/>
          </a:xfrm>
          <a:prstGeom prst="rect">
            <a:avLst/>
          </a:prstGeom>
          <a:noFill/>
        </p:spPr>
        <p:txBody>
          <a:bodyPr wrap="square" rtlCol="0">
            <a:spAutoFit/>
          </a:bodyPr>
          <a:lstStyle/>
          <a:p>
            <a:r>
              <a:rPr lang="en-US" altLang="zh-HK" sz="1400" dirty="0" smtClean="0">
                <a:solidFill>
                  <a:srgbClr val="FF0000"/>
                </a:solidFill>
              </a:rPr>
              <a:t>The Sub and Function below are doing the same thing.  We are learning how to write the codes</a:t>
            </a:r>
            <a:endParaRPr lang="zh-HK" altLang="en-US" sz="1400" dirty="0">
              <a:solidFill>
                <a:srgbClr val="FF0000"/>
              </a:solidFill>
            </a:endParaRPr>
          </a:p>
        </p:txBody>
      </p:sp>
    </p:spTree>
    <p:extLst>
      <p:ext uri="{BB962C8B-B14F-4D97-AF65-F5344CB8AC3E}">
        <p14:creationId xmlns:p14="http://schemas.microsoft.com/office/powerpoint/2010/main" val="41146480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2812" y="3380651"/>
            <a:ext cx="6557550" cy="954107"/>
          </a:xfrm>
          <a:prstGeom prst="rect">
            <a:avLst/>
          </a:prstGeom>
        </p:spPr>
        <p:txBody>
          <a:bodyPr wrap="square">
            <a:spAutoFit/>
          </a:bodyPr>
          <a:lstStyle/>
          <a:p>
            <a:r>
              <a:rPr lang="en-US" altLang="zh-HK" sz="1400" dirty="0">
                <a:solidFill>
                  <a:srgbClr val="FF0000"/>
                </a:solidFill>
                <a:latin typeface="OpenSans"/>
              </a:rPr>
              <a:t>Anything that goes into one of these text boxes that you put on the user form,</a:t>
            </a:r>
          </a:p>
          <a:p>
            <a:r>
              <a:rPr lang="en-US" altLang="zh-HK" sz="1400" dirty="0">
                <a:solidFill>
                  <a:srgbClr val="FF0000"/>
                </a:solidFill>
                <a:latin typeface="OpenSans"/>
              </a:rPr>
              <a:t> or any of the variables that you use</a:t>
            </a:r>
            <a:r>
              <a:rPr lang="en-US" altLang="zh-HK" sz="1400" dirty="0" smtClean="0">
                <a:solidFill>
                  <a:srgbClr val="FF0000"/>
                </a:solidFill>
                <a:latin typeface="OpenSans"/>
              </a:rPr>
              <a:t>.  For </a:t>
            </a:r>
            <a:r>
              <a:rPr lang="en-US" altLang="zh-HK" sz="1400" dirty="0">
                <a:solidFill>
                  <a:srgbClr val="FF0000"/>
                </a:solidFill>
                <a:latin typeface="OpenSans"/>
              </a:rPr>
              <a:t>example, these bullion radio buttons, you don't have to dim those variables.</a:t>
            </a:r>
          </a:p>
          <a:p>
            <a:r>
              <a:rPr lang="en-US" altLang="zh-HK" sz="1400" dirty="0">
                <a:solidFill>
                  <a:srgbClr val="FF0000"/>
                </a:solidFill>
                <a:latin typeface="OpenSans"/>
              </a:rPr>
              <a:t> </a:t>
            </a:r>
            <a:endParaRPr lang="en-US" altLang="zh-HK" sz="1400" b="0" i="0" u="none" strike="noStrike" dirty="0">
              <a:solidFill>
                <a:srgbClr val="FF0000"/>
              </a:solidFill>
              <a:effectLst/>
              <a:latin typeface="OpenSans"/>
            </a:endParaRPr>
          </a:p>
        </p:txBody>
      </p:sp>
      <p:sp>
        <p:nvSpPr>
          <p:cNvPr id="3" name="Rectangle 2"/>
          <p:cNvSpPr/>
          <p:nvPr/>
        </p:nvSpPr>
        <p:spPr>
          <a:xfrm>
            <a:off x="222812" y="0"/>
            <a:ext cx="6412375" cy="400110"/>
          </a:xfrm>
          <a:prstGeom prst="rect">
            <a:avLst/>
          </a:prstGeom>
        </p:spPr>
        <p:txBody>
          <a:bodyPr wrap="square">
            <a:spAutoFit/>
          </a:bodyPr>
          <a:lstStyle/>
          <a:p>
            <a:pPr algn="ctr"/>
            <a:r>
              <a:rPr lang="en-US" altLang="zh-HK" sz="2000" b="1" u="sng" dirty="0" err="1">
                <a:latin typeface="OpenSans-Light"/>
              </a:rPr>
              <a:t>Dim'ming</a:t>
            </a:r>
            <a:r>
              <a:rPr lang="en-US" altLang="zh-HK" sz="2000" b="1" u="sng" dirty="0">
                <a:latin typeface="OpenSans-Light"/>
              </a:rPr>
              <a:t> (or not </a:t>
            </a:r>
            <a:r>
              <a:rPr lang="en-US" altLang="zh-HK" sz="2000" b="1" u="sng" dirty="0" err="1">
                <a:latin typeface="OpenSans-Light"/>
              </a:rPr>
              <a:t>Dim'ming</a:t>
            </a:r>
            <a:r>
              <a:rPr lang="en-US" altLang="zh-HK" sz="2000" b="1" u="sng" dirty="0">
                <a:latin typeface="OpenSans-Light"/>
              </a:rPr>
              <a:t>) variables in user forms</a:t>
            </a:r>
            <a:endParaRPr lang="zh-HK" altLang="en-US" sz="2000" b="1" u="sng" dirty="0"/>
          </a:p>
        </p:txBody>
      </p:sp>
      <p:pic>
        <p:nvPicPr>
          <p:cNvPr id="4" name="Picture 3"/>
          <p:cNvPicPr>
            <a:picLocks noChangeAspect="1"/>
          </p:cNvPicPr>
          <p:nvPr/>
        </p:nvPicPr>
        <p:blipFill>
          <a:blip r:embed="rId2"/>
          <a:stretch>
            <a:fillRect/>
          </a:stretch>
        </p:blipFill>
        <p:spPr>
          <a:xfrm>
            <a:off x="345432" y="628318"/>
            <a:ext cx="3829050" cy="2524125"/>
          </a:xfrm>
          <a:prstGeom prst="rect">
            <a:avLst/>
          </a:prstGeom>
        </p:spPr>
      </p:pic>
      <p:sp>
        <p:nvSpPr>
          <p:cNvPr id="5" name="Rectangle 4"/>
          <p:cNvSpPr/>
          <p:nvPr/>
        </p:nvSpPr>
        <p:spPr>
          <a:xfrm>
            <a:off x="1854679" y="983411"/>
            <a:ext cx="439947" cy="2587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 name="Rectangle 5"/>
          <p:cNvSpPr/>
          <p:nvPr/>
        </p:nvSpPr>
        <p:spPr>
          <a:xfrm>
            <a:off x="1854679" y="1467900"/>
            <a:ext cx="439947" cy="2587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 name="Rectangle 6"/>
          <p:cNvSpPr/>
          <p:nvPr/>
        </p:nvSpPr>
        <p:spPr>
          <a:xfrm>
            <a:off x="1906435" y="2077256"/>
            <a:ext cx="439947" cy="2587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 name="Rectangle 7"/>
          <p:cNvSpPr/>
          <p:nvPr/>
        </p:nvSpPr>
        <p:spPr>
          <a:xfrm>
            <a:off x="1906435" y="2449600"/>
            <a:ext cx="439947" cy="2587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 name="Rectangle 8"/>
          <p:cNvSpPr/>
          <p:nvPr/>
        </p:nvSpPr>
        <p:spPr>
          <a:xfrm>
            <a:off x="2455653" y="983410"/>
            <a:ext cx="1167441" cy="2587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Rectangle 9"/>
          <p:cNvSpPr/>
          <p:nvPr/>
        </p:nvSpPr>
        <p:spPr>
          <a:xfrm>
            <a:off x="2455650" y="1467900"/>
            <a:ext cx="1348223" cy="352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937018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0032" y="0"/>
            <a:ext cx="4488729" cy="461665"/>
          </a:xfrm>
          <a:prstGeom prst="rect">
            <a:avLst/>
          </a:prstGeom>
        </p:spPr>
        <p:txBody>
          <a:bodyPr wrap="none">
            <a:spAutoFit/>
          </a:bodyPr>
          <a:lstStyle/>
          <a:p>
            <a:r>
              <a:rPr lang="en-US" altLang="zh-HK" sz="2400" b="1" u="sng" dirty="0">
                <a:latin typeface="OpenSans-Light"/>
              </a:rPr>
              <a:t>Input validation in user forms</a:t>
            </a:r>
            <a:endParaRPr lang="zh-HK" altLang="en-US" sz="2400" b="1" u="sng" dirty="0"/>
          </a:p>
        </p:txBody>
      </p:sp>
      <p:sp>
        <p:nvSpPr>
          <p:cNvPr id="3" name="Rectangle 2"/>
          <p:cNvSpPr/>
          <p:nvPr/>
        </p:nvSpPr>
        <p:spPr>
          <a:xfrm>
            <a:off x="120770" y="230832"/>
            <a:ext cx="6858000" cy="923330"/>
          </a:xfrm>
          <a:prstGeom prst="rect">
            <a:avLst/>
          </a:prstGeom>
        </p:spPr>
        <p:txBody>
          <a:bodyPr wrap="square">
            <a:spAutoFit/>
          </a:bodyPr>
          <a:lstStyle/>
          <a:p>
            <a:endParaRPr lang="en-US" altLang="zh-HK" dirty="0">
              <a:solidFill>
                <a:srgbClr val="FF0000"/>
              </a:solidFill>
              <a:latin typeface="OpenSans"/>
            </a:endParaRPr>
          </a:p>
          <a:p>
            <a:r>
              <a:rPr lang="en-US" altLang="zh-HK" dirty="0">
                <a:solidFill>
                  <a:srgbClr val="FF0000"/>
                </a:solidFill>
                <a:latin typeface="OpenSans"/>
              </a:rPr>
              <a:t> </a:t>
            </a:r>
            <a:r>
              <a:rPr lang="en-US" altLang="zh-HK" u="sng" dirty="0">
                <a:solidFill>
                  <a:srgbClr val="FF0000"/>
                </a:solidFill>
                <a:latin typeface="OpenSans"/>
              </a:rPr>
              <a:t>All these input validation is going to go at the very beginning of the sub,</a:t>
            </a:r>
            <a:endParaRPr lang="en-US" altLang="zh-HK" b="0" i="0" u="sng" strike="noStrike" dirty="0">
              <a:solidFill>
                <a:srgbClr val="FF0000"/>
              </a:solidFill>
              <a:effectLst/>
              <a:latin typeface="OpenSans"/>
            </a:endParaRPr>
          </a:p>
        </p:txBody>
      </p:sp>
      <p:sp>
        <p:nvSpPr>
          <p:cNvPr id="4" name="Rectangle 3"/>
          <p:cNvSpPr/>
          <p:nvPr/>
        </p:nvSpPr>
        <p:spPr>
          <a:xfrm>
            <a:off x="959126" y="2541146"/>
            <a:ext cx="5898874" cy="6524863"/>
          </a:xfrm>
          <a:prstGeom prst="rect">
            <a:avLst/>
          </a:prstGeom>
        </p:spPr>
        <p:txBody>
          <a:bodyPr wrap="square">
            <a:spAutoFit/>
          </a:bodyPr>
          <a:lstStyle/>
          <a:p>
            <a:r>
              <a:rPr lang="zh-HK" altLang="en-US" sz="1100" dirty="0" smtClean="0"/>
              <a:t>Private </a:t>
            </a:r>
            <a:r>
              <a:rPr lang="zh-HK" altLang="en-US" sz="1100" dirty="0"/>
              <a:t>Sub CalculateButton_Click()</a:t>
            </a:r>
          </a:p>
          <a:p>
            <a:r>
              <a:rPr lang="zh-HK" altLang="en-US" sz="1100" dirty="0"/>
              <a:t>Dim pi As Double, V As Double</a:t>
            </a:r>
          </a:p>
          <a:p>
            <a:r>
              <a:rPr lang="zh-HK" altLang="en-US" sz="1100" dirty="0"/>
              <a:t>pi = WorksheetFunction.pi()</a:t>
            </a:r>
          </a:p>
          <a:p>
            <a:endParaRPr lang="zh-HK" altLang="en-US" sz="1100" dirty="0"/>
          </a:p>
          <a:p>
            <a:r>
              <a:rPr lang="zh-HK" altLang="en-US" sz="1100" dirty="0"/>
              <a:t>If </a:t>
            </a:r>
            <a:r>
              <a:rPr lang="zh-HK" altLang="en-US" sz="1100" dirty="0">
                <a:solidFill>
                  <a:srgbClr val="FF0000"/>
                </a:solidFill>
              </a:rPr>
              <a:t>Ht &lt; 0 </a:t>
            </a:r>
            <a:r>
              <a:rPr lang="zh-HK" altLang="en-US" sz="1100" dirty="0"/>
              <a:t>Or </a:t>
            </a:r>
            <a:r>
              <a:rPr lang="zh-HK" altLang="en-US" sz="1100" dirty="0">
                <a:solidFill>
                  <a:srgbClr val="FF0000"/>
                </a:solidFill>
              </a:rPr>
              <a:t>Radius &lt; 0 </a:t>
            </a:r>
            <a:r>
              <a:rPr lang="zh-HK" altLang="en-US" sz="1100" dirty="0"/>
              <a:t>Or </a:t>
            </a:r>
            <a:r>
              <a:rPr lang="zh-HK" altLang="en-US" sz="1100" dirty="0">
                <a:solidFill>
                  <a:srgbClr val="FF0000"/>
                </a:solidFill>
              </a:rPr>
              <a:t>rho &lt; 0 </a:t>
            </a:r>
            <a:r>
              <a:rPr lang="zh-HK" altLang="en-US" sz="1100" dirty="0"/>
              <a:t>Or </a:t>
            </a:r>
            <a:r>
              <a:rPr lang="zh-HK" altLang="en-US" sz="1100" dirty="0">
                <a:solidFill>
                  <a:srgbClr val="FF0000"/>
                </a:solidFill>
              </a:rPr>
              <a:t>depth &lt; 0</a:t>
            </a:r>
            <a:r>
              <a:rPr lang="zh-HK" altLang="en-US" sz="1100" dirty="0"/>
              <a:t> Then</a:t>
            </a:r>
          </a:p>
          <a:p>
            <a:r>
              <a:rPr lang="zh-HK" altLang="en-US" sz="1100" dirty="0"/>
              <a:t>    MsgBox ("At least one of the inputs is negative! Pleaes try again.")</a:t>
            </a:r>
          </a:p>
          <a:p>
            <a:r>
              <a:rPr lang="zh-HK" altLang="en-US" sz="1100" dirty="0"/>
              <a:t>    Exit Sub</a:t>
            </a:r>
          </a:p>
          <a:p>
            <a:r>
              <a:rPr lang="zh-HK" altLang="en-US" sz="1100" dirty="0"/>
              <a:t>End If</a:t>
            </a:r>
          </a:p>
          <a:p>
            <a:endParaRPr lang="zh-HK" altLang="en-US" sz="1100" dirty="0"/>
          </a:p>
          <a:p>
            <a:r>
              <a:rPr lang="zh-HK" altLang="en-US" sz="1100" dirty="0"/>
              <a:t>If </a:t>
            </a:r>
            <a:r>
              <a:rPr lang="zh-HK" altLang="en-US" sz="1100" dirty="0">
                <a:solidFill>
                  <a:srgbClr val="FF0000"/>
                </a:solidFill>
              </a:rPr>
              <a:t>Not IsNumeric(Ht</a:t>
            </a:r>
            <a:r>
              <a:rPr lang="zh-HK" altLang="en-US" sz="1100" dirty="0"/>
              <a:t>) Or </a:t>
            </a:r>
            <a:r>
              <a:rPr lang="zh-HK" altLang="en-US" sz="1100" dirty="0">
                <a:solidFill>
                  <a:srgbClr val="FF0000"/>
                </a:solidFill>
              </a:rPr>
              <a:t>Not IsNumeric(Radius)</a:t>
            </a:r>
            <a:r>
              <a:rPr lang="zh-HK" altLang="en-US" sz="1100" dirty="0"/>
              <a:t> Or </a:t>
            </a:r>
            <a:r>
              <a:rPr lang="zh-HK" altLang="en-US" sz="1100" dirty="0">
                <a:solidFill>
                  <a:srgbClr val="FF0000"/>
                </a:solidFill>
              </a:rPr>
              <a:t>Not IsNumeric(rho)</a:t>
            </a:r>
            <a:r>
              <a:rPr lang="zh-HK" altLang="en-US" sz="1100" dirty="0"/>
              <a:t> Or </a:t>
            </a:r>
            <a:r>
              <a:rPr lang="zh-HK" altLang="en-US" sz="1100" dirty="0">
                <a:solidFill>
                  <a:srgbClr val="FF0000"/>
                </a:solidFill>
              </a:rPr>
              <a:t>Not IsNumeric(depth) </a:t>
            </a:r>
            <a:r>
              <a:rPr lang="zh-HK" altLang="en-US" sz="1100" dirty="0"/>
              <a:t>Then</a:t>
            </a:r>
          </a:p>
          <a:p>
            <a:r>
              <a:rPr lang="zh-HK" altLang="en-US" sz="1100" dirty="0"/>
              <a:t>    MsgBox ("At least one of the inputs is not a number! Pleaes try again.")</a:t>
            </a:r>
          </a:p>
          <a:p>
            <a:r>
              <a:rPr lang="zh-HK" altLang="en-US" sz="1100" dirty="0"/>
              <a:t>    Exit Sub</a:t>
            </a:r>
          </a:p>
          <a:p>
            <a:r>
              <a:rPr lang="zh-HK" altLang="en-US" sz="1100" dirty="0"/>
              <a:t>End If</a:t>
            </a:r>
          </a:p>
          <a:p>
            <a:endParaRPr lang="zh-HK" altLang="en-US" sz="1100" dirty="0"/>
          </a:p>
          <a:p>
            <a:r>
              <a:rPr lang="zh-HK" altLang="en-US" sz="1100" dirty="0"/>
              <a:t>If </a:t>
            </a:r>
            <a:r>
              <a:rPr lang="zh-HK" altLang="en-US" sz="1100" dirty="0">
                <a:solidFill>
                  <a:srgbClr val="FF0000"/>
                </a:solidFill>
              </a:rPr>
              <a:t>Ht = "" </a:t>
            </a:r>
            <a:r>
              <a:rPr lang="zh-HK" altLang="en-US" sz="1100" dirty="0"/>
              <a:t>Or </a:t>
            </a:r>
            <a:r>
              <a:rPr lang="zh-HK" altLang="en-US" sz="1100" dirty="0">
                <a:solidFill>
                  <a:srgbClr val="FF0000"/>
                </a:solidFill>
              </a:rPr>
              <a:t>Radius = "" </a:t>
            </a:r>
            <a:r>
              <a:rPr lang="zh-HK" altLang="en-US" sz="1100" dirty="0"/>
              <a:t>Or </a:t>
            </a:r>
            <a:r>
              <a:rPr lang="zh-HK" altLang="en-US" sz="1100" dirty="0">
                <a:solidFill>
                  <a:srgbClr val="FF0000"/>
                </a:solidFill>
              </a:rPr>
              <a:t>rho = "" </a:t>
            </a:r>
            <a:r>
              <a:rPr lang="zh-HK" altLang="en-US" sz="1100" dirty="0"/>
              <a:t>Or </a:t>
            </a:r>
            <a:r>
              <a:rPr lang="zh-HK" altLang="en-US" sz="1100" dirty="0">
                <a:solidFill>
                  <a:srgbClr val="FF0000"/>
                </a:solidFill>
              </a:rPr>
              <a:t>depth = "" </a:t>
            </a:r>
            <a:r>
              <a:rPr lang="zh-HK" altLang="en-US" sz="1100" dirty="0"/>
              <a:t>Then</a:t>
            </a:r>
          </a:p>
          <a:p>
            <a:r>
              <a:rPr lang="zh-HK" altLang="en-US" sz="1100" dirty="0"/>
              <a:t>    MsgBox ("At least one of the inputs is missing! Pleaes try again.")</a:t>
            </a:r>
          </a:p>
          <a:p>
            <a:r>
              <a:rPr lang="zh-HK" altLang="en-US" sz="1100" dirty="0"/>
              <a:t>    Exit Sub</a:t>
            </a:r>
          </a:p>
          <a:p>
            <a:r>
              <a:rPr lang="zh-HK" altLang="en-US" sz="1100" dirty="0"/>
              <a:t>End If</a:t>
            </a:r>
          </a:p>
          <a:p>
            <a:endParaRPr lang="zh-HK" altLang="en-US" sz="1100" dirty="0"/>
          </a:p>
          <a:p>
            <a:r>
              <a:rPr lang="zh-HK" altLang="en-US" sz="1100" dirty="0"/>
              <a:t>If </a:t>
            </a:r>
            <a:r>
              <a:rPr lang="zh-HK" altLang="en-US" sz="1100" dirty="0">
                <a:solidFill>
                  <a:srgbClr val="FF0000"/>
                </a:solidFill>
              </a:rPr>
              <a:t>depth &gt; Ht </a:t>
            </a:r>
            <a:r>
              <a:rPr lang="zh-HK" altLang="en-US" sz="1100" dirty="0"/>
              <a:t>Then</a:t>
            </a:r>
          </a:p>
          <a:p>
            <a:r>
              <a:rPr lang="zh-HK" altLang="en-US" sz="1100" dirty="0"/>
              <a:t>    MsgBox ("Fluid depth cannot exceed the height of the tank! Please try again.")</a:t>
            </a:r>
          </a:p>
          <a:p>
            <a:r>
              <a:rPr lang="zh-HK" altLang="en-US" sz="1100" dirty="0"/>
              <a:t>    Exit Sub</a:t>
            </a:r>
          </a:p>
          <a:p>
            <a:r>
              <a:rPr lang="zh-HK" altLang="en-US" sz="1100" dirty="0"/>
              <a:t>End If</a:t>
            </a:r>
          </a:p>
          <a:p>
            <a:endParaRPr lang="zh-HK" altLang="en-US" sz="1100" dirty="0"/>
          </a:p>
          <a:p>
            <a:r>
              <a:rPr lang="zh-HK" altLang="en-US" sz="1100" dirty="0"/>
              <a:t>If depth &lt;= Radius Then</a:t>
            </a:r>
          </a:p>
          <a:p>
            <a:r>
              <a:rPr lang="zh-HK" altLang="en-US" sz="1100" dirty="0"/>
              <a:t>    V = pi * depth ^ 2 / 3 * (3 * Radius - depth)</a:t>
            </a:r>
          </a:p>
          <a:p>
            <a:r>
              <a:rPr lang="zh-HK" altLang="en-US" sz="1100" dirty="0"/>
              <a:t>ElseIf depth &lt;= Ht - Radius Then</a:t>
            </a:r>
          </a:p>
          <a:p>
            <a:r>
              <a:rPr lang="zh-HK" altLang="en-US" sz="1100" dirty="0"/>
              <a:t>    V = 2 / 3 * pi * Radius ^ 3 + pi * Radius ^ 2 * (depth - Radius)</a:t>
            </a:r>
          </a:p>
          <a:p>
            <a:r>
              <a:rPr lang="zh-HK" altLang="en-US" sz="1100" dirty="0"/>
              <a:t>Else</a:t>
            </a:r>
          </a:p>
          <a:p>
            <a:r>
              <a:rPr lang="zh-HK" altLang="en-US" sz="1100" dirty="0"/>
              <a:t>    V = 4 / 3 * pi * Radius ^ 3 + pi * Radius ^ 2 * (Ht - 2 * Radius) _</a:t>
            </a:r>
          </a:p>
          <a:p>
            <a:r>
              <a:rPr lang="zh-HK" altLang="en-US" sz="1100" dirty="0"/>
              <a:t>    - pi * (Ht - depth) ^ 2 / 3 * (3 * Radius - Ht + depth)</a:t>
            </a:r>
          </a:p>
          <a:p>
            <a:r>
              <a:rPr lang="zh-HK" altLang="en-US" sz="1100" dirty="0"/>
              <a:t>End If</a:t>
            </a:r>
          </a:p>
          <a:p>
            <a:r>
              <a:rPr lang="zh-HK" altLang="en-US" sz="1100" dirty="0"/>
              <a:t>mass = FormatNumber(rho * V, 0)</a:t>
            </a:r>
          </a:p>
          <a:p>
            <a:r>
              <a:rPr lang="zh-HK" altLang="en-US" sz="1100" dirty="0"/>
              <a:t>End Sub</a:t>
            </a:r>
          </a:p>
          <a:p>
            <a:endParaRPr lang="zh-HK" altLang="en-US" sz="1100" dirty="0"/>
          </a:p>
          <a:p>
            <a:r>
              <a:rPr lang="zh-HK" altLang="en-US" sz="1100" dirty="0"/>
              <a:t>Private Sub QuitButton_Click()</a:t>
            </a:r>
          </a:p>
          <a:p>
            <a:r>
              <a:rPr lang="zh-HK" altLang="en-US" sz="1100" dirty="0"/>
              <a:t>Unload TankForm</a:t>
            </a:r>
          </a:p>
          <a:p>
            <a:r>
              <a:rPr lang="zh-HK" altLang="en-US" sz="1100" dirty="0"/>
              <a:t>End Sub</a:t>
            </a:r>
          </a:p>
        </p:txBody>
      </p:sp>
      <p:pic>
        <p:nvPicPr>
          <p:cNvPr id="5" name="Picture 4"/>
          <p:cNvPicPr>
            <a:picLocks noChangeAspect="1"/>
          </p:cNvPicPr>
          <p:nvPr/>
        </p:nvPicPr>
        <p:blipFill>
          <a:blip r:embed="rId2"/>
          <a:stretch>
            <a:fillRect/>
          </a:stretch>
        </p:blipFill>
        <p:spPr>
          <a:xfrm>
            <a:off x="2637182" y="1107268"/>
            <a:ext cx="4051335" cy="973372"/>
          </a:xfrm>
          <a:prstGeom prst="rect">
            <a:avLst/>
          </a:prstGeom>
        </p:spPr>
      </p:pic>
      <p:pic>
        <p:nvPicPr>
          <p:cNvPr id="6" name="Picture 5"/>
          <p:cNvPicPr>
            <a:picLocks noChangeAspect="1"/>
          </p:cNvPicPr>
          <p:nvPr/>
        </p:nvPicPr>
        <p:blipFill>
          <a:blip r:embed="rId3"/>
          <a:stretch>
            <a:fillRect/>
          </a:stretch>
        </p:blipFill>
        <p:spPr>
          <a:xfrm>
            <a:off x="1301187" y="1052183"/>
            <a:ext cx="1148715" cy="1012503"/>
          </a:xfrm>
          <a:prstGeom prst="rect">
            <a:avLst/>
          </a:prstGeom>
        </p:spPr>
      </p:pic>
      <p:sp>
        <p:nvSpPr>
          <p:cNvPr id="7" name="Left Brace 6"/>
          <p:cNvSpPr/>
          <p:nvPr/>
        </p:nvSpPr>
        <p:spPr>
          <a:xfrm>
            <a:off x="759125" y="3286663"/>
            <a:ext cx="120770" cy="3113760"/>
          </a:xfrm>
          <a:prstGeom prst="leftBrace">
            <a:avLst>
              <a:gd name="adj1" fmla="val 8333"/>
              <a:gd name="adj2" fmla="val 49439"/>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sp>
        <p:nvSpPr>
          <p:cNvPr id="8" name="TextBox 7"/>
          <p:cNvSpPr txBox="1"/>
          <p:nvPr/>
        </p:nvSpPr>
        <p:spPr>
          <a:xfrm rot="16200000">
            <a:off x="-2089063" y="4510276"/>
            <a:ext cx="4865659" cy="523220"/>
          </a:xfrm>
          <a:prstGeom prst="rect">
            <a:avLst/>
          </a:prstGeom>
          <a:noFill/>
        </p:spPr>
        <p:txBody>
          <a:bodyPr wrap="square" rtlCol="0">
            <a:spAutoFit/>
          </a:bodyPr>
          <a:lstStyle/>
          <a:p>
            <a:r>
              <a:rPr lang="en-US" altLang="zh-HK" sz="1400" dirty="0" smtClean="0">
                <a:solidFill>
                  <a:srgbClr val="FF0000"/>
                </a:solidFill>
              </a:rPr>
              <a:t>This section of code handles input validation so it returns an </a:t>
            </a:r>
            <a:r>
              <a:rPr lang="en-US" altLang="zh-HK" sz="1400" dirty="0" err="1" smtClean="0">
                <a:solidFill>
                  <a:srgbClr val="FF0000"/>
                </a:solidFill>
              </a:rPr>
              <a:t>MsgBox</a:t>
            </a:r>
            <a:r>
              <a:rPr lang="en-US" altLang="zh-HK" sz="1400" dirty="0" smtClean="0">
                <a:solidFill>
                  <a:srgbClr val="FF0000"/>
                </a:solidFill>
              </a:rPr>
              <a:t> to warn the user if incorrect types of inputs were used.</a:t>
            </a:r>
            <a:endParaRPr lang="zh-HK" altLang="en-US" sz="1400" dirty="0">
              <a:solidFill>
                <a:srgbClr val="FF0000"/>
              </a:solidFill>
            </a:endParaRPr>
          </a:p>
        </p:txBody>
      </p:sp>
    </p:spTree>
    <p:extLst>
      <p:ext uri="{BB962C8B-B14F-4D97-AF65-F5344CB8AC3E}">
        <p14:creationId xmlns:p14="http://schemas.microsoft.com/office/powerpoint/2010/main" val="30239993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7903" y="0"/>
            <a:ext cx="4556904" cy="400110"/>
          </a:xfrm>
          <a:prstGeom prst="rect">
            <a:avLst/>
          </a:prstGeom>
        </p:spPr>
        <p:txBody>
          <a:bodyPr wrap="square">
            <a:spAutoFit/>
          </a:bodyPr>
          <a:lstStyle/>
          <a:p>
            <a:r>
              <a:rPr lang="en-US" altLang="zh-HK" sz="2000" b="1" u="sng" dirty="0">
                <a:latin typeface="OpenSans-Light"/>
              </a:rPr>
              <a:t>Introduction to combo boxes, Part 1</a:t>
            </a:r>
            <a:endParaRPr lang="en-US" altLang="zh-HK" sz="2000" b="1" i="0" u="sng" strike="noStrike" dirty="0">
              <a:effectLst/>
              <a:latin typeface="OpenSans-Light"/>
            </a:endParaRPr>
          </a:p>
        </p:txBody>
      </p:sp>
      <p:pic>
        <p:nvPicPr>
          <p:cNvPr id="3" name="Picture 2"/>
          <p:cNvPicPr>
            <a:picLocks noChangeAspect="1"/>
          </p:cNvPicPr>
          <p:nvPr/>
        </p:nvPicPr>
        <p:blipFill>
          <a:blip r:embed="rId2"/>
          <a:stretch>
            <a:fillRect/>
          </a:stretch>
        </p:blipFill>
        <p:spPr>
          <a:xfrm>
            <a:off x="1312634" y="405738"/>
            <a:ext cx="2692207" cy="1118519"/>
          </a:xfrm>
          <a:prstGeom prst="rect">
            <a:avLst/>
          </a:prstGeom>
        </p:spPr>
      </p:pic>
      <p:sp>
        <p:nvSpPr>
          <p:cNvPr id="6" name="Rectangle 5"/>
          <p:cNvSpPr/>
          <p:nvPr/>
        </p:nvSpPr>
        <p:spPr>
          <a:xfrm>
            <a:off x="155458" y="483044"/>
            <a:ext cx="1157176" cy="369332"/>
          </a:xfrm>
          <a:prstGeom prst="rect">
            <a:avLst/>
          </a:prstGeom>
        </p:spPr>
        <p:txBody>
          <a:bodyPr wrap="none">
            <a:spAutoFit/>
          </a:bodyPr>
          <a:lstStyle/>
          <a:p>
            <a:r>
              <a:rPr lang="en-US" altLang="zh-HK" b="1" dirty="0"/>
              <a:t>Objective:</a:t>
            </a:r>
            <a:endParaRPr lang="zh-HK" altLang="en-US" b="1" dirty="0"/>
          </a:p>
        </p:txBody>
      </p:sp>
      <p:sp>
        <p:nvSpPr>
          <p:cNvPr id="7" name="Rectangle 6"/>
          <p:cNvSpPr/>
          <p:nvPr/>
        </p:nvSpPr>
        <p:spPr>
          <a:xfrm>
            <a:off x="57875" y="1576982"/>
            <a:ext cx="1015021" cy="369332"/>
          </a:xfrm>
          <a:prstGeom prst="rect">
            <a:avLst/>
          </a:prstGeom>
        </p:spPr>
        <p:txBody>
          <a:bodyPr wrap="none">
            <a:spAutoFit/>
          </a:bodyPr>
          <a:lstStyle/>
          <a:p>
            <a:r>
              <a:rPr lang="en-US" altLang="zh-HK" b="1" dirty="0" smtClean="0"/>
              <a:t>Method:</a:t>
            </a:r>
            <a:endParaRPr lang="zh-HK" altLang="en-US" b="1" dirty="0"/>
          </a:p>
        </p:txBody>
      </p:sp>
      <p:grpSp>
        <p:nvGrpSpPr>
          <p:cNvPr id="10" name="Group 9"/>
          <p:cNvGrpSpPr/>
          <p:nvPr/>
        </p:nvGrpSpPr>
        <p:grpSpPr>
          <a:xfrm>
            <a:off x="1072897" y="1649431"/>
            <a:ext cx="3626426" cy="1360422"/>
            <a:chOff x="1015021" y="1892500"/>
            <a:chExt cx="4080293" cy="1607108"/>
          </a:xfrm>
        </p:grpSpPr>
        <p:pic>
          <p:nvPicPr>
            <p:cNvPr id="4" name="Picture 3"/>
            <p:cNvPicPr>
              <a:picLocks noChangeAspect="1"/>
            </p:cNvPicPr>
            <p:nvPr/>
          </p:nvPicPr>
          <p:blipFill>
            <a:blip r:embed="rId3"/>
            <a:stretch>
              <a:fillRect/>
            </a:stretch>
          </p:blipFill>
          <p:spPr>
            <a:xfrm>
              <a:off x="1015021" y="1892500"/>
              <a:ext cx="4080293" cy="1607108"/>
            </a:xfrm>
            <a:prstGeom prst="rect">
              <a:avLst/>
            </a:prstGeom>
          </p:spPr>
        </p:pic>
        <p:sp>
          <p:nvSpPr>
            <p:cNvPr id="8" name="Rectangle 7"/>
            <p:cNvSpPr/>
            <p:nvPr/>
          </p:nvSpPr>
          <p:spPr>
            <a:xfrm>
              <a:off x="2615220" y="2509710"/>
              <a:ext cx="1007744" cy="2587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 name="Rectangle 8"/>
            <p:cNvSpPr/>
            <p:nvPr/>
          </p:nvSpPr>
          <p:spPr>
            <a:xfrm>
              <a:off x="4342659" y="2639106"/>
              <a:ext cx="168956" cy="1863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12" name="Rectangle 11"/>
          <p:cNvSpPr/>
          <p:nvPr/>
        </p:nvSpPr>
        <p:spPr>
          <a:xfrm>
            <a:off x="5153189" y="2120716"/>
            <a:ext cx="1379162" cy="461665"/>
          </a:xfrm>
          <a:prstGeom prst="rect">
            <a:avLst/>
          </a:prstGeom>
        </p:spPr>
        <p:txBody>
          <a:bodyPr wrap="square">
            <a:spAutoFit/>
          </a:bodyPr>
          <a:lstStyle/>
          <a:p>
            <a:r>
              <a:rPr lang="en-US" altLang="zh-HK" sz="1200" dirty="0" smtClean="0">
                <a:solidFill>
                  <a:srgbClr val="FF0000"/>
                </a:solidFill>
              </a:rPr>
              <a:t>Create a form and combo box</a:t>
            </a:r>
            <a:endParaRPr lang="zh-HK" altLang="en-US" sz="1200" dirty="0">
              <a:solidFill>
                <a:srgbClr val="FF0000"/>
              </a:solidFill>
            </a:endParaRPr>
          </a:p>
        </p:txBody>
      </p:sp>
      <p:sp>
        <p:nvSpPr>
          <p:cNvPr id="13" name="Rectangle 12"/>
          <p:cNvSpPr/>
          <p:nvPr/>
        </p:nvSpPr>
        <p:spPr>
          <a:xfrm>
            <a:off x="4104990" y="519100"/>
            <a:ext cx="1710395" cy="830997"/>
          </a:xfrm>
          <a:prstGeom prst="rect">
            <a:avLst/>
          </a:prstGeom>
        </p:spPr>
        <p:txBody>
          <a:bodyPr wrap="square">
            <a:spAutoFit/>
          </a:bodyPr>
          <a:lstStyle/>
          <a:p>
            <a:r>
              <a:rPr lang="en-US" altLang="zh-HK" sz="1200" dirty="0" smtClean="0">
                <a:solidFill>
                  <a:srgbClr val="FF0000"/>
                </a:solidFill>
              </a:rPr>
              <a:t>Put the names inside a combo box and show the </a:t>
            </a:r>
            <a:r>
              <a:rPr lang="en-US" altLang="zh-HK" sz="1200" dirty="0">
                <a:solidFill>
                  <a:srgbClr val="FF0000"/>
                </a:solidFill>
              </a:rPr>
              <a:t>corresponding </a:t>
            </a:r>
            <a:endParaRPr lang="zh-HK" altLang="en-US" sz="1200" dirty="0">
              <a:solidFill>
                <a:srgbClr val="FF0000"/>
              </a:solidFill>
            </a:endParaRPr>
          </a:p>
          <a:p>
            <a:r>
              <a:rPr lang="en-US" altLang="zh-HK" sz="1200" dirty="0" smtClean="0">
                <a:solidFill>
                  <a:srgbClr val="FF0000"/>
                </a:solidFill>
              </a:rPr>
              <a:t>letter</a:t>
            </a:r>
            <a:endParaRPr lang="zh-HK" altLang="en-US" sz="1200" dirty="0">
              <a:solidFill>
                <a:srgbClr val="FF0000"/>
              </a:solidFill>
            </a:endParaRPr>
          </a:p>
        </p:txBody>
      </p:sp>
      <p:sp>
        <p:nvSpPr>
          <p:cNvPr id="14" name="Rectangle 13"/>
          <p:cNvSpPr/>
          <p:nvPr/>
        </p:nvSpPr>
        <p:spPr>
          <a:xfrm>
            <a:off x="4236634" y="3736519"/>
            <a:ext cx="2437704" cy="461665"/>
          </a:xfrm>
          <a:prstGeom prst="rect">
            <a:avLst/>
          </a:prstGeom>
        </p:spPr>
        <p:txBody>
          <a:bodyPr wrap="square">
            <a:spAutoFit/>
          </a:bodyPr>
          <a:lstStyle/>
          <a:p>
            <a:r>
              <a:rPr lang="en-US" altLang="zh-HK" sz="1200" dirty="0" smtClean="0">
                <a:solidFill>
                  <a:srgbClr val="FF0000"/>
                </a:solidFill>
              </a:rPr>
              <a:t>Use a Module and create a Sub to put the selections into a combo box</a:t>
            </a:r>
            <a:endParaRPr lang="zh-HK" altLang="en-US" sz="1200" dirty="0">
              <a:solidFill>
                <a:srgbClr val="FF0000"/>
              </a:solidFill>
            </a:endParaRPr>
          </a:p>
        </p:txBody>
      </p:sp>
      <p:sp>
        <p:nvSpPr>
          <p:cNvPr id="15" name="Rectangle 14"/>
          <p:cNvSpPr/>
          <p:nvPr/>
        </p:nvSpPr>
        <p:spPr>
          <a:xfrm>
            <a:off x="998137" y="3202030"/>
            <a:ext cx="3429000" cy="3231654"/>
          </a:xfrm>
          <a:prstGeom prst="rect">
            <a:avLst/>
          </a:prstGeom>
        </p:spPr>
        <p:txBody>
          <a:bodyPr>
            <a:spAutoFit/>
          </a:bodyPr>
          <a:lstStyle/>
          <a:p>
            <a:r>
              <a:rPr lang="zh-HK" altLang="en-US" sz="1200" dirty="0"/>
              <a:t>Option Explicit</a:t>
            </a:r>
          </a:p>
          <a:p>
            <a:r>
              <a:rPr lang="zh-HK" altLang="en-US" sz="1200" dirty="0"/>
              <a:t>Option Base 1</a:t>
            </a:r>
          </a:p>
          <a:p>
            <a:endParaRPr lang="zh-HK" altLang="en-US" sz="1200" dirty="0"/>
          </a:p>
          <a:p>
            <a:r>
              <a:rPr lang="zh-HK" altLang="en-US" sz="1200" dirty="0"/>
              <a:t>Sub PopulateComboBox1()</a:t>
            </a:r>
          </a:p>
          <a:p>
            <a:r>
              <a:rPr lang="zh-HK" altLang="en-US" sz="1200" dirty="0"/>
              <a:t>Dim Names() As String, n As Integer, i As Integer</a:t>
            </a:r>
          </a:p>
          <a:p>
            <a:r>
              <a:rPr lang="zh-HK" altLang="en-US" sz="1200" dirty="0"/>
              <a:t>n = WorksheetFunction.CountA(Columns("A:A"))</a:t>
            </a:r>
          </a:p>
          <a:p>
            <a:r>
              <a:rPr lang="zh-HK" altLang="en-US" sz="1200" dirty="0"/>
              <a:t>ReDim Names(n) As String</a:t>
            </a:r>
          </a:p>
          <a:p>
            <a:r>
              <a:rPr lang="zh-HK" altLang="en-US" sz="1200" dirty="0"/>
              <a:t>For i = 1 To n</a:t>
            </a:r>
          </a:p>
          <a:p>
            <a:r>
              <a:rPr lang="zh-HK" altLang="en-US" sz="1200" dirty="0"/>
              <a:t>    Names(i) = Range("A1:A" &amp; n).Cells(i, 1)</a:t>
            </a:r>
          </a:p>
          <a:p>
            <a:r>
              <a:rPr lang="zh-HK" altLang="en-US" sz="1200" dirty="0"/>
              <a:t>    UserForm1.ComboBox1.AddItem Names(i)</a:t>
            </a:r>
          </a:p>
          <a:p>
            <a:r>
              <a:rPr lang="zh-HK" altLang="en-US" sz="1200" dirty="0"/>
              <a:t>Next i</a:t>
            </a:r>
          </a:p>
          <a:p>
            <a:r>
              <a:rPr lang="zh-HK" altLang="en-US" sz="1200" dirty="0"/>
              <a:t>End Sub</a:t>
            </a:r>
          </a:p>
          <a:p>
            <a:endParaRPr lang="zh-HK" altLang="en-US" sz="1200" dirty="0"/>
          </a:p>
          <a:p>
            <a:r>
              <a:rPr lang="zh-HK" altLang="en-US" sz="1200" dirty="0"/>
              <a:t>Sub RunForm1()</a:t>
            </a:r>
          </a:p>
          <a:p>
            <a:r>
              <a:rPr lang="zh-HK" altLang="en-US" sz="1200" dirty="0"/>
              <a:t>Call PopulateComboBox1</a:t>
            </a:r>
          </a:p>
          <a:p>
            <a:r>
              <a:rPr lang="zh-HK" altLang="en-US" sz="1200" dirty="0"/>
              <a:t>UserForm1.Show</a:t>
            </a:r>
          </a:p>
          <a:p>
            <a:r>
              <a:rPr lang="zh-HK" altLang="en-US" sz="1200" dirty="0"/>
              <a:t>End Sub</a:t>
            </a:r>
          </a:p>
        </p:txBody>
      </p:sp>
      <p:sp>
        <p:nvSpPr>
          <p:cNvPr id="16" name="Rectangle 15"/>
          <p:cNvSpPr/>
          <p:nvPr/>
        </p:nvSpPr>
        <p:spPr>
          <a:xfrm>
            <a:off x="2774633" y="5540667"/>
            <a:ext cx="2185555" cy="646331"/>
          </a:xfrm>
          <a:prstGeom prst="rect">
            <a:avLst/>
          </a:prstGeom>
        </p:spPr>
        <p:txBody>
          <a:bodyPr wrap="square">
            <a:spAutoFit/>
          </a:bodyPr>
          <a:lstStyle/>
          <a:p>
            <a:r>
              <a:rPr lang="en-US" altLang="zh-HK" sz="1200" dirty="0" smtClean="0">
                <a:solidFill>
                  <a:srgbClr val="FF0000"/>
                </a:solidFill>
              </a:rPr>
              <a:t>Assign this sub to an Event Handler so the form is loaded when the workbook opens</a:t>
            </a:r>
            <a:endParaRPr lang="zh-HK" altLang="en-US" sz="1200" dirty="0">
              <a:solidFill>
                <a:srgbClr val="FF0000"/>
              </a:solidFill>
            </a:endParaRPr>
          </a:p>
        </p:txBody>
      </p:sp>
      <p:grpSp>
        <p:nvGrpSpPr>
          <p:cNvPr id="17" name="Group 16"/>
          <p:cNvGrpSpPr/>
          <p:nvPr/>
        </p:nvGrpSpPr>
        <p:grpSpPr>
          <a:xfrm>
            <a:off x="998137" y="6656967"/>
            <a:ext cx="3866793" cy="3231654"/>
            <a:chOff x="411908" y="254853"/>
            <a:chExt cx="3866793" cy="3231654"/>
          </a:xfrm>
        </p:grpSpPr>
        <p:sp>
          <p:nvSpPr>
            <p:cNvPr id="18" name="Rectangle 17"/>
            <p:cNvSpPr/>
            <p:nvPr/>
          </p:nvSpPr>
          <p:spPr>
            <a:xfrm>
              <a:off x="411908" y="254853"/>
              <a:ext cx="3866793" cy="3231654"/>
            </a:xfrm>
            <a:prstGeom prst="rect">
              <a:avLst/>
            </a:prstGeom>
          </p:spPr>
          <p:txBody>
            <a:bodyPr wrap="square">
              <a:spAutoFit/>
            </a:bodyPr>
            <a:lstStyle/>
            <a:p>
              <a:r>
                <a:rPr lang="zh-HK" altLang="en-US" sz="1200" dirty="0"/>
                <a:t>Private Sub GoButton_Click()</a:t>
              </a:r>
            </a:p>
            <a:p>
              <a:r>
                <a:rPr lang="zh-HK" altLang="en-US" sz="1200" dirty="0"/>
                <a:t>Range("A1").Select</a:t>
              </a:r>
            </a:p>
            <a:p>
              <a:r>
                <a:rPr lang="zh-HK" altLang="en-US" sz="1200" dirty="0"/>
                <a:t>MsgBox ActiveCell.Offset(ComboBox1.ListIndex, 1)</a:t>
              </a:r>
            </a:p>
            <a:p>
              <a:r>
                <a:rPr lang="zh-HK" altLang="en-US" sz="1200" dirty="0"/>
                <a:t>End Sub</a:t>
              </a:r>
            </a:p>
            <a:p>
              <a:endParaRPr lang="zh-HK" altLang="en-US" sz="1200" dirty="0"/>
            </a:p>
            <a:p>
              <a:r>
                <a:rPr lang="zh-HK" altLang="en-US" sz="1200" dirty="0"/>
                <a:t>Private Sub QuitButton_Click()</a:t>
              </a:r>
            </a:p>
            <a:p>
              <a:r>
                <a:rPr lang="zh-HK" altLang="en-US" sz="1200" dirty="0"/>
                <a:t>Unload UserForm1</a:t>
              </a:r>
            </a:p>
            <a:p>
              <a:r>
                <a:rPr lang="zh-HK" altLang="en-US" sz="1200" dirty="0"/>
                <a:t>End Sub</a:t>
              </a:r>
            </a:p>
            <a:p>
              <a:endParaRPr lang="zh-HK" altLang="en-US" sz="1200" dirty="0"/>
            </a:p>
            <a:p>
              <a:r>
                <a:rPr lang="zh-HK" altLang="en-US" sz="1200" dirty="0"/>
                <a:t>Private Sub RemoveButton_Click()</a:t>
              </a:r>
            </a:p>
            <a:p>
              <a:r>
                <a:rPr lang="zh-HK" altLang="en-US" sz="1200" dirty="0"/>
                <a:t>Dim RemoveIndex As Integer</a:t>
              </a:r>
            </a:p>
            <a:p>
              <a:r>
                <a:rPr lang="zh-HK" altLang="en-US" sz="1200" dirty="0"/>
                <a:t>RemoveIndex = UserForm1.ComboBox1.ListIndex</a:t>
              </a:r>
            </a:p>
            <a:p>
              <a:r>
                <a:rPr lang="zh-HK" altLang="en-US" sz="1200" dirty="0"/>
                <a:t>UserForm1.ComboBox1.RemoveItem RemoveIndex</a:t>
              </a:r>
            </a:p>
            <a:p>
              <a:r>
                <a:rPr lang="zh-HK" altLang="en-US" sz="1200" dirty="0">
                  <a:solidFill>
                    <a:srgbClr val="00B050"/>
                  </a:solidFill>
                </a:rPr>
                <a:t>'Modeify the delete row action from Macro recording</a:t>
              </a:r>
            </a:p>
            <a:p>
              <a:r>
                <a:rPr lang="zh-HK" altLang="en-US" sz="1200" dirty="0"/>
                <a:t>Rows(RemoveIndex + 1 &amp; ":" &amp; RemoveIndex + 1).Select</a:t>
              </a:r>
            </a:p>
            <a:p>
              <a:r>
                <a:rPr lang="zh-HK" altLang="en-US" sz="1200" dirty="0"/>
                <a:t>Selection.Delete Shift:=xlUp</a:t>
              </a:r>
            </a:p>
            <a:p>
              <a:r>
                <a:rPr lang="zh-HK" altLang="en-US" sz="1200" dirty="0"/>
                <a:t>End Sub</a:t>
              </a:r>
            </a:p>
          </p:txBody>
        </p:sp>
        <p:pic>
          <p:nvPicPr>
            <p:cNvPr id="19" name="Picture 18"/>
            <p:cNvPicPr>
              <a:picLocks noChangeAspect="1"/>
            </p:cNvPicPr>
            <p:nvPr/>
          </p:nvPicPr>
          <p:blipFill>
            <a:blip r:embed="rId4"/>
            <a:stretch>
              <a:fillRect/>
            </a:stretch>
          </p:blipFill>
          <p:spPr>
            <a:xfrm>
              <a:off x="2387178" y="254853"/>
              <a:ext cx="1114425" cy="371475"/>
            </a:xfrm>
            <a:prstGeom prst="rect">
              <a:avLst/>
            </a:prstGeom>
          </p:spPr>
        </p:pic>
        <p:pic>
          <p:nvPicPr>
            <p:cNvPr id="20" name="Picture 19"/>
            <p:cNvPicPr>
              <a:picLocks noChangeAspect="1"/>
            </p:cNvPicPr>
            <p:nvPr/>
          </p:nvPicPr>
          <p:blipFill>
            <a:blip r:embed="rId5"/>
            <a:stretch>
              <a:fillRect/>
            </a:stretch>
          </p:blipFill>
          <p:spPr>
            <a:xfrm>
              <a:off x="2406228" y="1249090"/>
              <a:ext cx="1095375" cy="390525"/>
            </a:xfrm>
            <a:prstGeom prst="rect">
              <a:avLst/>
            </a:prstGeom>
          </p:spPr>
        </p:pic>
        <p:pic>
          <p:nvPicPr>
            <p:cNvPr id="21" name="Picture 20"/>
            <p:cNvPicPr>
              <a:picLocks noChangeAspect="1"/>
            </p:cNvPicPr>
            <p:nvPr/>
          </p:nvPicPr>
          <p:blipFill>
            <a:blip r:embed="rId6"/>
            <a:stretch>
              <a:fillRect/>
            </a:stretch>
          </p:blipFill>
          <p:spPr>
            <a:xfrm>
              <a:off x="2669244" y="1870680"/>
              <a:ext cx="1095375" cy="409575"/>
            </a:xfrm>
            <a:prstGeom prst="rect">
              <a:avLst/>
            </a:prstGeom>
          </p:spPr>
        </p:pic>
      </p:grpSp>
      <p:sp>
        <p:nvSpPr>
          <p:cNvPr id="22" name="Rectangle 21"/>
          <p:cNvSpPr/>
          <p:nvPr/>
        </p:nvSpPr>
        <p:spPr>
          <a:xfrm>
            <a:off x="682906" y="3121800"/>
            <a:ext cx="6035946" cy="33118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
        <p:nvSpPr>
          <p:cNvPr id="23" name="Rectangle 22"/>
          <p:cNvSpPr/>
          <p:nvPr/>
        </p:nvSpPr>
        <p:spPr>
          <a:xfrm>
            <a:off x="734046" y="6515990"/>
            <a:ext cx="6035946" cy="33118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Tree>
    <p:extLst>
      <p:ext uri="{BB962C8B-B14F-4D97-AF65-F5344CB8AC3E}">
        <p14:creationId xmlns:p14="http://schemas.microsoft.com/office/powerpoint/2010/main" val="19844906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69547" y="0"/>
            <a:ext cx="5415505" cy="461665"/>
          </a:xfrm>
          <a:prstGeom prst="rect">
            <a:avLst/>
          </a:prstGeom>
        </p:spPr>
        <p:txBody>
          <a:bodyPr wrap="square">
            <a:spAutoFit/>
          </a:bodyPr>
          <a:lstStyle/>
          <a:p>
            <a:r>
              <a:rPr lang="en-US" altLang="zh-HK" sz="2400" b="1" u="sng" dirty="0">
                <a:latin typeface="OpenSans-Light"/>
              </a:rPr>
              <a:t>Example: Periodic table user form</a:t>
            </a:r>
            <a:endParaRPr lang="zh-HK" altLang="en-US" sz="2400" b="1" u="sng" dirty="0"/>
          </a:p>
        </p:txBody>
      </p:sp>
      <p:pic>
        <p:nvPicPr>
          <p:cNvPr id="8" name="Picture 7"/>
          <p:cNvPicPr>
            <a:picLocks noChangeAspect="1"/>
          </p:cNvPicPr>
          <p:nvPr/>
        </p:nvPicPr>
        <p:blipFill>
          <a:blip r:embed="rId2"/>
          <a:stretch>
            <a:fillRect/>
          </a:stretch>
        </p:blipFill>
        <p:spPr>
          <a:xfrm>
            <a:off x="3599902" y="673504"/>
            <a:ext cx="1538653" cy="1345858"/>
          </a:xfrm>
          <a:prstGeom prst="rect">
            <a:avLst/>
          </a:prstGeom>
        </p:spPr>
      </p:pic>
      <p:pic>
        <p:nvPicPr>
          <p:cNvPr id="9" name="Picture 8"/>
          <p:cNvPicPr>
            <a:picLocks noChangeAspect="1"/>
          </p:cNvPicPr>
          <p:nvPr/>
        </p:nvPicPr>
        <p:blipFill>
          <a:blip r:embed="rId3"/>
          <a:stretch>
            <a:fillRect/>
          </a:stretch>
        </p:blipFill>
        <p:spPr>
          <a:xfrm>
            <a:off x="581928" y="640569"/>
            <a:ext cx="2844900" cy="2093805"/>
          </a:xfrm>
          <a:prstGeom prst="rect">
            <a:avLst/>
          </a:prstGeom>
        </p:spPr>
      </p:pic>
      <p:grpSp>
        <p:nvGrpSpPr>
          <p:cNvPr id="14" name="Group 13"/>
          <p:cNvGrpSpPr/>
          <p:nvPr/>
        </p:nvGrpSpPr>
        <p:grpSpPr>
          <a:xfrm>
            <a:off x="210429" y="5439437"/>
            <a:ext cx="6432798" cy="4339650"/>
            <a:chOff x="337112" y="5291110"/>
            <a:chExt cx="6432798" cy="4339650"/>
          </a:xfrm>
        </p:grpSpPr>
        <p:sp>
          <p:nvSpPr>
            <p:cNvPr id="10" name="Rectangle 9"/>
            <p:cNvSpPr/>
            <p:nvPr/>
          </p:nvSpPr>
          <p:spPr>
            <a:xfrm>
              <a:off x="337112" y="5291110"/>
              <a:ext cx="5102989" cy="4339650"/>
            </a:xfrm>
            <a:prstGeom prst="rect">
              <a:avLst/>
            </a:prstGeom>
          </p:spPr>
          <p:txBody>
            <a:bodyPr wrap="square">
              <a:spAutoFit/>
            </a:bodyPr>
            <a:lstStyle/>
            <a:p>
              <a:r>
                <a:rPr lang="zh-HK" altLang="en-US" sz="1200" dirty="0"/>
                <a:t>Private Sub ComboBox1_Change()</a:t>
              </a:r>
            </a:p>
            <a:p>
              <a:r>
                <a:rPr lang="zh-HK" altLang="en-US" sz="1200" dirty="0"/>
                <a:t>Dim index As Integer</a:t>
              </a:r>
            </a:p>
            <a:p>
              <a:r>
                <a:rPr lang="zh-HK" altLang="en-US" sz="1200" dirty="0">
                  <a:solidFill>
                    <a:srgbClr val="00B050"/>
                  </a:solidFill>
                </a:rPr>
                <a:t>'Remember that the ListIndex starts at 0 not 1</a:t>
              </a:r>
            </a:p>
            <a:p>
              <a:r>
                <a:rPr lang="zh-HK" altLang="en-US" sz="1200" dirty="0"/>
                <a:t>index = UserForm1.ComboBox1.ListIndex</a:t>
              </a:r>
            </a:p>
            <a:p>
              <a:r>
                <a:rPr lang="zh-HK" altLang="en-US" sz="1200" dirty="0">
                  <a:solidFill>
                    <a:srgbClr val="00B050"/>
                  </a:solidFill>
                </a:rPr>
                <a:t>'Now we use Index to place the data into the text boxes</a:t>
              </a:r>
            </a:p>
            <a:p>
              <a:r>
                <a:rPr lang="zh-HK" altLang="en-US" sz="1200" dirty="0"/>
                <a:t>symbol = Range("A2:D" &amp; n).Cells(index + 1, 2)</a:t>
              </a:r>
            </a:p>
            <a:p>
              <a:r>
                <a:rPr lang="zh-HK" altLang="en-US" sz="1200" dirty="0"/>
                <a:t>atomicnumber = Range("A2:D" &amp; n).Cells(index + 1, 3)</a:t>
              </a:r>
            </a:p>
            <a:p>
              <a:r>
                <a:rPr lang="zh-HK" altLang="en-US" sz="1200" dirty="0"/>
                <a:t>atomicmass = Range("A2:D" &amp; n).Cells(index + 1, 4)</a:t>
              </a:r>
            </a:p>
            <a:p>
              <a:r>
                <a:rPr lang="zh-HK" altLang="en-US" sz="1200" dirty="0"/>
                <a:t>End Sub</a:t>
              </a:r>
            </a:p>
            <a:p>
              <a:endParaRPr lang="zh-HK" altLang="en-US" sz="1200" dirty="0"/>
            </a:p>
            <a:p>
              <a:r>
                <a:rPr lang="zh-HK" altLang="en-US" sz="1200" dirty="0"/>
                <a:t>Private Sub GoButton_Click()</a:t>
              </a:r>
            </a:p>
            <a:p>
              <a:r>
                <a:rPr lang="zh-HK" altLang="en-US" sz="1200" dirty="0"/>
                <a:t>Dim index As Integer</a:t>
              </a:r>
            </a:p>
            <a:p>
              <a:r>
                <a:rPr lang="zh-HK" altLang="en-US" sz="1200" dirty="0">
                  <a:solidFill>
                    <a:srgbClr val="00B050"/>
                  </a:solidFill>
                </a:rPr>
                <a:t>'Remember that the ListIndex starts at 0 not 1</a:t>
              </a:r>
            </a:p>
            <a:p>
              <a:r>
                <a:rPr lang="zh-HK" altLang="en-US" sz="1200" dirty="0"/>
                <a:t>index = UserForm1.ComboBox1.ListIndex</a:t>
              </a:r>
            </a:p>
            <a:p>
              <a:r>
                <a:rPr lang="zh-HK" altLang="en-US" sz="1200" dirty="0">
                  <a:solidFill>
                    <a:srgbClr val="00B050"/>
                  </a:solidFill>
                </a:rPr>
                <a:t>'Now we use Index to place the data into the text boxes</a:t>
              </a:r>
            </a:p>
            <a:p>
              <a:r>
                <a:rPr lang="zh-HK" altLang="en-US" sz="1200" dirty="0"/>
                <a:t>symbol = Range("A2:D" &amp; n).Cells(index + 1, 2)</a:t>
              </a:r>
            </a:p>
            <a:p>
              <a:r>
                <a:rPr lang="zh-HK" altLang="en-US" sz="1200" dirty="0"/>
                <a:t>atomicnumber = Range("A2:D" &amp; n).Cells(index + 1, 3)</a:t>
              </a:r>
            </a:p>
            <a:p>
              <a:r>
                <a:rPr lang="zh-HK" altLang="en-US" sz="1200" dirty="0"/>
                <a:t>atomicmass = Range("A2:D" &amp; n).Cells(index + 1, 4)</a:t>
              </a:r>
            </a:p>
            <a:p>
              <a:r>
                <a:rPr lang="zh-HK" altLang="en-US" sz="1200" dirty="0"/>
                <a:t>End Sub</a:t>
              </a:r>
            </a:p>
            <a:p>
              <a:endParaRPr lang="zh-HK" altLang="en-US" sz="1200" dirty="0"/>
            </a:p>
            <a:p>
              <a:r>
                <a:rPr lang="zh-HK" altLang="en-US" sz="1200" dirty="0"/>
                <a:t>Private Sub QuitButton_Click()</a:t>
              </a:r>
            </a:p>
            <a:p>
              <a:r>
                <a:rPr lang="zh-HK" altLang="en-US" sz="1200" dirty="0"/>
                <a:t>Unload UserForm1</a:t>
              </a:r>
            </a:p>
            <a:p>
              <a:r>
                <a:rPr lang="zh-HK" altLang="en-US" sz="1200" dirty="0"/>
                <a:t>End Sub</a:t>
              </a:r>
            </a:p>
          </p:txBody>
        </p:sp>
        <p:sp>
          <p:nvSpPr>
            <p:cNvPr id="11" name="Right Brace 10"/>
            <p:cNvSpPr/>
            <p:nvPr/>
          </p:nvSpPr>
          <p:spPr>
            <a:xfrm>
              <a:off x="3865944" y="7384649"/>
              <a:ext cx="243069" cy="1250066"/>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sp>
          <p:nvSpPr>
            <p:cNvPr id="12" name="Curved Right Arrow 11"/>
            <p:cNvSpPr/>
            <p:nvPr/>
          </p:nvSpPr>
          <p:spPr>
            <a:xfrm rot="10800000">
              <a:off x="4109013" y="6192457"/>
              <a:ext cx="475342" cy="1886674"/>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13" name="Rectangle 12"/>
            <p:cNvSpPr/>
            <p:nvPr/>
          </p:nvSpPr>
          <p:spPr>
            <a:xfrm>
              <a:off x="4584355" y="6489463"/>
              <a:ext cx="2185555" cy="1200329"/>
            </a:xfrm>
            <a:prstGeom prst="rect">
              <a:avLst/>
            </a:prstGeom>
          </p:spPr>
          <p:txBody>
            <a:bodyPr wrap="square">
              <a:spAutoFit/>
            </a:bodyPr>
            <a:lstStyle/>
            <a:p>
              <a:r>
                <a:rPr lang="en-US" altLang="zh-HK" sz="1200" dirty="0" smtClean="0">
                  <a:solidFill>
                    <a:srgbClr val="FF0000"/>
                  </a:solidFill>
                </a:rPr>
                <a:t>Copy the code into the ComboBox1_Change() Sub so that when the user selects another chemical element there is no need to press the GO button again</a:t>
              </a:r>
              <a:endParaRPr lang="zh-HK" altLang="en-US" sz="1200" dirty="0">
                <a:solidFill>
                  <a:srgbClr val="FF0000"/>
                </a:solidFill>
              </a:endParaRPr>
            </a:p>
          </p:txBody>
        </p:sp>
      </p:grpSp>
      <p:sp>
        <p:nvSpPr>
          <p:cNvPr id="15" name="Rectangle 14"/>
          <p:cNvSpPr/>
          <p:nvPr/>
        </p:nvSpPr>
        <p:spPr>
          <a:xfrm>
            <a:off x="3310360" y="2086974"/>
            <a:ext cx="3414532" cy="1200329"/>
          </a:xfrm>
          <a:prstGeom prst="rect">
            <a:avLst/>
          </a:prstGeom>
        </p:spPr>
        <p:txBody>
          <a:bodyPr wrap="square">
            <a:spAutoFit/>
          </a:bodyPr>
          <a:lstStyle/>
          <a:p>
            <a:r>
              <a:rPr lang="en-US" altLang="zh-HK" sz="1200" dirty="0" smtClean="0">
                <a:solidFill>
                  <a:srgbClr val="FF0000"/>
                </a:solidFill>
              </a:rPr>
              <a:t>The objective is  to allow user to select chemical elements and the Form will automatically show the information regarding the chosen element.  Then the Form will automatically update when the user selects a different element without having to press the GO button again</a:t>
            </a:r>
            <a:endParaRPr lang="zh-HK" altLang="en-US" sz="1200" dirty="0">
              <a:solidFill>
                <a:srgbClr val="FF0000"/>
              </a:solidFill>
            </a:endParaRPr>
          </a:p>
        </p:txBody>
      </p:sp>
      <p:pic>
        <p:nvPicPr>
          <p:cNvPr id="16" name="Picture 15"/>
          <p:cNvPicPr>
            <a:picLocks noChangeAspect="1"/>
          </p:cNvPicPr>
          <p:nvPr/>
        </p:nvPicPr>
        <p:blipFill>
          <a:blip r:embed="rId4"/>
          <a:stretch>
            <a:fillRect/>
          </a:stretch>
        </p:blipFill>
        <p:spPr>
          <a:xfrm>
            <a:off x="330508" y="3498469"/>
            <a:ext cx="4542888" cy="1747843"/>
          </a:xfrm>
          <a:prstGeom prst="rect">
            <a:avLst/>
          </a:prstGeom>
        </p:spPr>
      </p:pic>
      <p:sp>
        <p:nvSpPr>
          <p:cNvPr id="17" name="Rectangle 16"/>
          <p:cNvSpPr/>
          <p:nvPr/>
        </p:nvSpPr>
        <p:spPr>
          <a:xfrm>
            <a:off x="3965070" y="4789156"/>
            <a:ext cx="2637801" cy="461665"/>
          </a:xfrm>
          <a:prstGeom prst="rect">
            <a:avLst/>
          </a:prstGeom>
        </p:spPr>
        <p:txBody>
          <a:bodyPr wrap="square">
            <a:spAutoFit/>
          </a:bodyPr>
          <a:lstStyle/>
          <a:p>
            <a:r>
              <a:rPr lang="en-US" altLang="zh-HK" sz="1200" dirty="0" smtClean="0">
                <a:solidFill>
                  <a:srgbClr val="FF0000"/>
                </a:solidFill>
              </a:rPr>
              <a:t>First we set up Subs to populate the </a:t>
            </a:r>
            <a:r>
              <a:rPr lang="en-US" altLang="zh-HK" sz="1200" dirty="0" err="1" smtClean="0">
                <a:solidFill>
                  <a:srgbClr val="FF0000"/>
                </a:solidFill>
              </a:rPr>
              <a:t>comboBox</a:t>
            </a:r>
            <a:r>
              <a:rPr lang="en-US" altLang="zh-HK" sz="1200" dirty="0" smtClean="0">
                <a:solidFill>
                  <a:srgbClr val="FF0000"/>
                </a:solidFill>
              </a:rPr>
              <a:t> and a Sub to Run the form</a:t>
            </a:r>
            <a:endParaRPr lang="zh-HK" altLang="en-US" sz="1200" dirty="0">
              <a:solidFill>
                <a:srgbClr val="FF0000"/>
              </a:solidFill>
            </a:endParaRPr>
          </a:p>
        </p:txBody>
      </p:sp>
      <p:sp>
        <p:nvSpPr>
          <p:cNvPr id="18" name="Rectangle 17"/>
          <p:cNvSpPr/>
          <p:nvPr/>
        </p:nvSpPr>
        <p:spPr>
          <a:xfrm>
            <a:off x="408854" y="529277"/>
            <a:ext cx="6316038" cy="27082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
        <p:nvSpPr>
          <p:cNvPr id="19" name="Rectangle 18"/>
          <p:cNvSpPr/>
          <p:nvPr/>
        </p:nvSpPr>
        <p:spPr>
          <a:xfrm>
            <a:off x="268808" y="3350768"/>
            <a:ext cx="6456083" cy="1980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
        <p:nvSpPr>
          <p:cNvPr id="20" name="Rectangle 19"/>
          <p:cNvSpPr/>
          <p:nvPr/>
        </p:nvSpPr>
        <p:spPr>
          <a:xfrm>
            <a:off x="210429" y="5459023"/>
            <a:ext cx="6456083" cy="42174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pic>
        <p:nvPicPr>
          <p:cNvPr id="21" name="Picture 20"/>
          <p:cNvPicPr>
            <a:picLocks noChangeAspect="1"/>
          </p:cNvPicPr>
          <p:nvPr/>
        </p:nvPicPr>
        <p:blipFill>
          <a:blip r:embed="rId5"/>
          <a:stretch>
            <a:fillRect/>
          </a:stretch>
        </p:blipFill>
        <p:spPr>
          <a:xfrm>
            <a:off x="2428847" y="5485034"/>
            <a:ext cx="2028825" cy="247650"/>
          </a:xfrm>
          <a:prstGeom prst="rect">
            <a:avLst/>
          </a:prstGeom>
        </p:spPr>
      </p:pic>
      <p:pic>
        <p:nvPicPr>
          <p:cNvPr id="22" name="Picture 21"/>
          <p:cNvPicPr>
            <a:picLocks noChangeAspect="1"/>
          </p:cNvPicPr>
          <p:nvPr/>
        </p:nvPicPr>
        <p:blipFill>
          <a:blip r:embed="rId6"/>
          <a:stretch>
            <a:fillRect/>
          </a:stretch>
        </p:blipFill>
        <p:spPr>
          <a:xfrm>
            <a:off x="2165881" y="7292051"/>
            <a:ext cx="847517" cy="351935"/>
          </a:xfrm>
          <a:prstGeom prst="rect">
            <a:avLst/>
          </a:prstGeom>
        </p:spPr>
      </p:pic>
      <p:pic>
        <p:nvPicPr>
          <p:cNvPr id="23" name="Picture 22"/>
          <p:cNvPicPr>
            <a:picLocks noChangeAspect="1"/>
          </p:cNvPicPr>
          <p:nvPr/>
        </p:nvPicPr>
        <p:blipFill>
          <a:blip r:embed="rId7"/>
          <a:stretch>
            <a:fillRect/>
          </a:stretch>
        </p:blipFill>
        <p:spPr>
          <a:xfrm>
            <a:off x="2235331" y="9085423"/>
            <a:ext cx="881513" cy="369921"/>
          </a:xfrm>
          <a:prstGeom prst="rect">
            <a:avLst/>
          </a:prstGeom>
        </p:spPr>
      </p:pic>
    </p:spTree>
    <p:extLst>
      <p:ext uri="{BB962C8B-B14F-4D97-AF65-F5344CB8AC3E}">
        <p14:creationId xmlns:p14="http://schemas.microsoft.com/office/powerpoint/2010/main" val="1288932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6582" y="0"/>
            <a:ext cx="5445425" cy="646331"/>
          </a:xfrm>
          <a:prstGeom prst="rect">
            <a:avLst/>
          </a:prstGeom>
        </p:spPr>
        <p:txBody>
          <a:bodyPr wrap="square">
            <a:spAutoFit/>
          </a:bodyPr>
          <a:lstStyle/>
          <a:p>
            <a:pPr algn="ctr"/>
            <a:r>
              <a:rPr lang="en-US" altLang="zh-HK" b="1" u="sng" dirty="0">
                <a:latin typeface="OpenSans-Light"/>
              </a:rPr>
              <a:t>Putting it all together: Conversion Solver user form</a:t>
            </a:r>
            <a:endParaRPr lang="zh-HK" altLang="en-US" b="1" u="sng" dirty="0"/>
          </a:p>
        </p:txBody>
      </p:sp>
      <p:pic>
        <p:nvPicPr>
          <p:cNvPr id="5" name="Picture 4"/>
          <p:cNvPicPr>
            <a:picLocks noChangeAspect="1"/>
          </p:cNvPicPr>
          <p:nvPr/>
        </p:nvPicPr>
        <p:blipFill>
          <a:blip r:embed="rId2"/>
          <a:stretch>
            <a:fillRect/>
          </a:stretch>
        </p:blipFill>
        <p:spPr>
          <a:xfrm>
            <a:off x="345056" y="3174521"/>
            <a:ext cx="2193266" cy="1858184"/>
          </a:xfrm>
          <a:prstGeom prst="rect">
            <a:avLst/>
          </a:prstGeom>
        </p:spPr>
      </p:pic>
      <p:pic>
        <p:nvPicPr>
          <p:cNvPr id="6" name="Picture 5"/>
          <p:cNvPicPr>
            <a:picLocks noChangeAspect="1"/>
          </p:cNvPicPr>
          <p:nvPr/>
        </p:nvPicPr>
        <p:blipFill>
          <a:blip r:embed="rId3"/>
          <a:stretch>
            <a:fillRect/>
          </a:stretch>
        </p:blipFill>
        <p:spPr>
          <a:xfrm>
            <a:off x="567187" y="921891"/>
            <a:ext cx="5574820" cy="2014430"/>
          </a:xfrm>
          <a:prstGeom prst="rect">
            <a:avLst/>
          </a:prstGeom>
        </p:spPr>
      </p:pic>
      <p:sp>
        <p:nvSpPr>
          <p:cNvPr id="7" name="TextBox 6"/>
          <p:cNvSpPr txBox="1"/>
          <p:nvPr/>
        </p:nvSpPr>
        <p:spPr>
          <a:xfrm>
            <a:off x="2538322" y="3148622"/>
            <a:ext cx="1356462" cy="1323439"/>
          </a:xfrm>
          <a:prstGeom prst="rect">
            <a:avLst/>
          </a:prstGeom>
          <a:noFill/>
        </p:spPr>
        <p:txBody>
          <a:bodyPr wrap="none" rtlCol="0">
            <a:spAutoFit/>
          </a:bodyPr>
          <a:lstStyle/>
          <a:p>
            <a:r>
              <a:rPr lang="en-US" altLang="zh-HK" sz="1600" b="1" u="sng" dirty="0" smtClean="0"/>
              <a:t>Object names</a:t>
            </a:r>
          </a:p>
          <a:p>
            <a:r>
              <a:rPr lang="en-US" altLang="zh-HK" sz="1600" dirty="0" smtClean="0"/>
              <a:t>Pressure</a:t>
            </a:r>
            <a:endParaRPr lang="en-US" altLang="zh-HK" sz="1600" dirty="0" smtClean="0"/>
          </a:p>
          <a:p>
            <a:r>
              <a:rPr lang="en-US" altLang="zh-HK" sz="1600" dirty="0" err="1" smtClean="0"/>
              <a:t>TempSelect</a:t>
            </a:r>
            <a:endParaRPr lang="en-US" altLang="zh-HK" sz="1600" dirty="0" smtClean="0"/>
          </a:p>
          <a:p>
            <a:r>
              <a:rPr lang="en-US" altLang="zh-HK" sz="1600" dirty="0" smtClean="0"/>
              <a:t>Conversion</a:t>
            </a:r>
            <a:endParaRPr lang="en-US" altLang="zh-HK" sz="1600" dirty="0" smtClean="0"/>
          </a:p>
          <a:p>
            <a:endParaRPr lang="zh-HK" altLang="en-US" sz="1600" dirty="0"/>
          </a:p>
        </p:txBody>
      </p:sp>
      <p:sp>
        <p:nvSpPr>
          <p:cNvPr id="11" name="Rectangle 10"/>
          <p:cNvSpPr/>
          <p:nvPr/>
        </p:nvSpPr>
        <p:spPr>
          <a:xfrm>
            <a:off x="345056" y="5114996"/>
            <a:ext cx="6349042" cy="3416320"/>
          </a:xfrm>
          <a:prstGeom prst="rect">
            <a:avLst/>
          </a:prstGeom>
        </p:spPr>
        <p:txBody>
          <a:bodyPr wrap="square">
            <a:spAutoFit/>
          </a:bodyPr>
          <a:lstStyle/>
          <a:p>
            <a:endParaRPr lang="en-US" altLang="zh-HK" sz="1200" dirty="0" smtClean="0"/>
          </a:p>
          <a:p>
            <a:endParaRPr lang="en-US" altLang="zh-HK" sz="1200" dirty="0"/>
          </a:p>
          <a:p>
            <a:r>
              <a:rPr lang="zh-HK" altLang="en-US" sz="1200" dirty="0" smtClean="0"/>
              <a:t>Option </a:t>
            </a:r>
            <a:r>
              <a:rPr lang="zh-HK" altLang="en-US" sz="1200" dirty="0"/>
              <a:t>Explicit</a:t>
            </a:r>
          </a:p>
          <a:p>
            <a:endParaRPr lang="zh-HK" altLang="en-US" sz="1200" dirty="0"/>
          </a:p>
          <a:p>
            <a:r>
              <a:rPr lang="zh-HK" altLang="en-US" sz="1200" dirty="0"/>
              <a:t>Sub PopulateComboBox()</a:t>
            </a:r>
          </a:p>
          <a:p>
            <a:r>
              <a:rPr lang="zh-HK" altLang="en-US" sz="1200" dirty="0"/>
              <a:t>ConversionForm.TempSelect.AddItem "300"</a:t>
            </a:r>
          </a:p>
          <a:p>
            <a:r>
              <a:rPr lang="zh-HK" altLang="en-US" sz="1200" dirty="0"/>
              <a:t>ConversionForm.TempSelect.AddItem "400"</a:t>
            </a:r>
          </a:p>
          <a:p>
            <a:r>
              <a:rPr lang="zh-HK" altLang="en-US" sz="1200" dirty="0"/>
              <a:t>ConversionForm.TempSelect.AddItem "450"</a:t>
            </a:r>
          </a:p>
          <a:p>
            <a:r>
              <a:rPr lang="zh-HK" altLang="en-US" sz="1200" dirty="0"/>
              <a:t>ConversionForm.TempSelect.AddItem "500"</a:t>
            </a:r>
          </a:p>
          <a:p>
            <a:r>
              <a:rPr lang="zh-HK" altLang="en-US" sz="1200" dirty="0"/>
              <a:t>ConversionForm.TempSelect.AddItem "550"</a:t>
            </a:r>
          </a:p>
          <a:p>
            <a:r>
              <a:rPr lang="zh-HK" altLang="en-US" sz="1200" dirty="0"/>
              <a:t>ConversionForm.TempSelect.AddItem "600"</a:t>
            </a:r>
          </a:p>
          <a:p>
            <a:r>
              <a:rPr lang="zh-HK" altLang="en-US" sz="1200" dirty="0"/>
              <a:t>ConversionForm.TempSelect.Text = "300"</a:t>
            </a:r>
          </a:p>
          <a:p>
            <a:r>
              <a:rPr lang="zh-HK" altLang="en-US" sz="1200" dirty="0"/>
              <a:t>End Sub</a:t>
            </a:r>
          </a:p>
          <a:p>
            <a:endParaRPr lang="zh-HK" altLang="en-US" sz="1200" dirty="0"/>
          </a:p>
          <a:p>
            <a:r>
              <a:rPr lang="zh-HK" altLang="en-US" sz="1200" dirty="0"/>
              <a:t>Sub OpenUserForm()</a:t>
            </a:r>
          </a:p>
          <a:p>
            <a:r>
              <a:rPr lang="zh-HK" altLang="en-US" sz="1200" dirty="0"/>
              <a:t>PopulateComboBox</a:t>
            </a:r>
          </a:p>
          <a:p>
            <a:r>
              <a:rPr lang="zh-HK" altLang="en-US" sz="1200" dirty="0"/>
              <a:t>ConversionForm.Show</a:t>
            </a:r>
          </a:p>
          <a:p>
            <a:r>
              <a:rPr lang="zh-HK" altLang="en-US" sz="1200" dirty="0"/>
              <a:t>End Sub</a:t>
            </a:r>
          </a:p>
        </p:txBody>
      </p:sp>
      <p:grpSp>
        <p:nvGrpSpPr>
          <p:cNvPr id="16" name="Group 15"/>
          <p:cNvGrpSpPr/>
          <p:nvPr/>
        </p:nvGrpSpPr>
        <p:grpSpPr>
          <a:xfrm>
            <a:off x="3894784" y="5721644"/>
            <a:ext cx="2193266" cy="1858184"/>
            <a:chOff x="3894784" y="5721644"/>
            <a:chExt cx="2193266" cy="1858184"/>
          </a:xfrm>
        </p:grpSpPr>
        <p:pic>
          <p:nvPicPr>
            <p:cNvPr id="12" name="Picture 11"/>
            <p:cNvPicPr>
              <a:picLocks noChangeAspect="1"/>
            </p:cNvPicPr>
            <p:nvPr/>
          </p:nvPicPr>
          <p:blipFill>
            <a:blip r:embed="rId2"/>
            <a:stretch>
              <a:fillRect/>
            </a:stretch>
          </p:blipFill>
          <p:spPr>
            <a:xfrm>
              <a:off x="3894784" y="5721644"/>
              <a:ext cx="2193266" cy="1858184"/>
            </a:xfrm>
            <a:prstGeom prst="rect">
              <a:avLst/>
            </a:prstGeom>
          </p:spPr>
        </p:pic>
        <p:sp>
          <p:nvSpPr>
            <p:cNvPr id="13" name="Rectangle 12"/>
            <p:cNvSpPr/>
            <p:nvPr/>
          </p:nvSpPr>
          <p:spPr>
            <a:xfrm>
              <a:off x="5150109" y="6349793"/>
              <a:ext cx="614492" cy="3240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14" name="Rectangle 13"/>
          <p:cNvSpPr/>
          <p:nvPr/>
        </p:nvSpPr>
        <p:spPr>
          <a:xfrm>
            <a:off x="345056" y="5144824"/>
            <a:ext cx="6193768" cy="33864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
        <p:nvSpPr>
          <p:cNvPr id="15" name="Rectangle 14"/>
          <p:cNvSpPr/>
          <p:nvPr/>
        </p:nvSpPr>
        <p:spPr>
          <a:xfrm>
            <a:off x="1335047" y="5174910"/>
            <a:ext cx="5657918" cy="307777"/>
          </a:xfrm>
          <a:prstGeom prst="rect">
            <a:avLst/>
          </a:prstGeom>
        </p:spPr>
        <p:txBody>
          <a:bodyPr wrap="square">
            <a:spAutoFit/>
          </a:bodyPr>
          <a:lstStyle/>
          <a:p>
            <a:r>
              <a:rPr lang="en-US" altLang="zh-HK" sz="1400" dirty="0" smtClean="0">
                <a:solidFill>
                  <a:srgbClr val="FF0000"/>
                </a:solidFill>
              </a:rPr>
              <a:t>Set up Sub to populate </a:t>
            </a:r>
            <a:r>
              <a:rPr lang="en-US" altLang="zh-HK" sz="1400" dirty="0" err="1" smtClean="0">
                <a:solidFill>
                  <a:srgbClr val="FF0000"/>
                </a:solidFill>
              </a:rPr>
              <a:t>comboBox</a:t>
            </a:r>
            <a:r>
              <a:rPr lang="en-US" altLang="zh-HK" sz="1400" dirty="0" smtClean="0">
                <a:solidFill>
                  <a:srgbClr val="FF0000"/>
                </a:solidFill>
              </a:rPr>
              <a:t> and launch the form</a:t>
            </a:r>
            <a:endParaRPr lang="zh-HK" altLang="en-US" sz="1400" dirty="0">
              <a:solidFill>
                <a:srgbClr val="FF0000"/>
              </a:solidFill>
            </a:endParaRPr>
          </a:p>
        </p:txBody>
      </p:sp>
    </p:spTree>
    <p:extLst>
      <p:ext uri="{BB962C8B-B14F-4D97-AF65-F5344CB8AC3E}">
        <p14:creationId xmlns:p14="http://schemas.microsoft.com/office/powerpoint/2010/main" val="744773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11429" y="7998104"/>
            <a:ext cx="1657350" cy="504825"/>
          </a:xfrm>
          <a:prstGeom prst="rect">
            <a:avLst/>
          </a:prstGeom>
        </p:spPr>
      </p:pic>
      <p:sp>
        <p:nvSpPr>
          <p:cNvPr id="4" name="Rectangle 3"/>
          <p:cNvSpPr/>
          <p:nvPr/>
        </p:nvSpPr>
        <p:spPr>
          <a:xfrm>
            <a:off x="396687" y="7998105"/>
            <a:ext cx="6349042" cy="5440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
        <p:nvSpPr>
          <p:cNvPr id="5" name="Rectangle 4"/>
          <p:cNvSpPr/>
          <p:nvPr/>
        </p:nvSpPr>
        <p:spPr>
          <a:xfrm>
            <a:off x="396687" y="77104"/>
            <a:ext cx="5852491" cy="9941183"/>
          </a:xfrm>
          <a:prstGeom prst="rect">
            <a:avLst/>
          </a:prstGeom>
        </p:spPr>
        <p:txBody>
          <a:bodyPr wrap="square">
            <a:spAutoFit/>
          </a:bodyPr>
          <a:lstStyle/>
          <a:p>
            <a:r>
              <a:rPr lang="zh-HK" altLang="en-US" sz="1000" dirty="0"/>
              <a:t>Private Sub CalculateButton_Click()</a:t>
            </a:r>
          </a:p>
          <a:p>
            <a:r>
              <a:rPr lang="zh-HK" altLang="en-US" sz="1000" dirty="0"/>
              <a:t>Dim low As Double, mid As Double, high As Double, Ke As Double, i As Integer</a:t>
            </a:r>
          </a:p>
          <a:p>
            <a:r>
              <a:rPr lang="zh-HK" altLang="en-US" sz="1000" dirty="0"/>
              <a:t>Dim flow As Double, fmid As Double, fhigh As Double, idx As Integer</a:t>
            </a:r>
          </a:p>
          <a:p>
            <a:endParaRPr lang="zh-HK" altLang="en-US" sz="1000" dirty="0"/>
          </a:p>
          <a:p>
            <a:r>
              <a:rPr lang="zh-HK" altLang="en-US" sz="1000" dirty="0">
                <a:solidFill>
                  <a:srgbClr val="00B050"/>
                </a:solidFill>
              </a:rPr>
              <a:t>'Deal with input validation</a:t>
            </a:r>
          </a:p>
          <a:p>
            <a:r>
              <a:rPr lang="zh-HK" altLang="en-US" sz="1000" dirty="0"/>
              <a:t>If Pressure = "" Then</a:t>
            </a:r>
          </a:p>
          <a:p>
            <a:r>
              <a:rPr lang="zh-HK" altLang="en-US" sz="1000" dirty="0"/>
              <a:t>    MsgBox "Pressure cannot be empty!"</a:t>
            </a:r>
          </a:p>
          <a:p>
            <a:r>
              <a:rPr lang="zh-HK" altLang="en-US" sz="1000" dirty="0"/>
              <a:t>    Exit Sub</a:t>
            </a:r>
          </a:p>
          <a:p>
            <a:r>
              <a:rPr lang="zh-HK" altLang="en-US" sz="1000" dirty="0"/>
              <a:t>End If</a:t>
            </a:r>
          </a:p>
          <a:p>
            <a:r>
              <a:rPr lang="zh-HK" altLang="en-US" sz="1000" dirty="0" smtClean="0"/>
              <a:t>If </a:t>
            </a:r>
            <a:r>
              <a:rPr lang="zh-HK" altLang="en-US" sz="1000" dirty="0"/>
              <a:t>Not IsNumeric(Pressure) Then</a:t>
            </a:r>
          </a:p>
          <a:p>
            <a:r>
              <a:rPr lang="zh-HK" altLang="en-US" sz="1000" dirty="0"/>
              <a:t>    MsgBox "Pressure has to be a number!"</a:t>
            </a:r>
          </a:p>
          <a:p>
            <a:r>
              <a:rPr lang="zh-HK" altLang="en-US" sz="1000" dirty="0"/>
              <a:t>    Exit Sub</a:t>
            </a:r>
          </a:p>
          <a:p>
            <a:r>
              <a:rPr lang="zh-HK" altLang="en-US" sz="1000" dirty="0"/>
              <a:t>End If</a:t>
            </a:r>
          </a:p>
          <a:p>
            <a:r>
              <a:rPr lang="zh-HK" altLang="en-US" sz="1000" dirty="0" smtClean="0"/>
              <a:t>If </a:t>
            </a:r>
            <a:r>
              <a:rPr lang="zh-HK" altLang="en-US" sz="1000" dirty="0"/>
              <a:t>Pressure &lt; 0.001 Or Pressure &gt; 1000 Then</a:t>
            </a:r>
          </a:p>
          <a:p>
            <a:r>
              <a:rPr lang="zh-HK" altLang="en-US" sz="1000" dirty="0"/>
              <a:t>    MsgBox "Pressure must be between 0.001 and 1000 bar!"</a:t>
            </a:r>
          </a:p>
          <a:p>
            <a:r>
              <a:rPr lang="zh-HK" altLang="en-US" sz="1000" dirty="0"/>
              <a:t>    Exit Sub</a:t>
            </a:r>
          </a:p>
          <a:p>
            <a:r>
              <a:rPr lang="zh-HK" altLang="en-US" sz="1000" dirty="0"/>
              <a:t>End If</a:t>
            </a:r>
          </a:p>
          <a:p>
            <a:endParaRPr lang="zh-HK" altLang="en-US" sz="1000" dirty="0"/>
          </a:p>
          <a:p>
            <a:r>
              <a:rPr lang="zh-HK" altLang="en-US" sz="1000" dirty="0">
                <a:solidFill>
                  <a:srgbClr val="00B050"/>
                </a:solidFill>
              </a:rPr>
              <a:t>'Find the correspoding Ke based on Temperature</a:t>
            </a:r>
          </a:p>
          <a:p>
            <a:r>
              <a:rPr lang="zh-HK" altLang="en-US" sz="1000" dirty="0"/>
              <a:t>idx = ConversionForm.TempSelect.ListIndex</a:t>
            </a:r>
          </a:p>
          <a:p>
            <a:r>
              <a:rPr lang="zh-HK" altLang="en-US" sz="1000" dirty="0"/>
              <a:t>If idx = 0 Then 'case when T = 300C</a:t>
            </a:r>
          </a:p>
          <a:p>
            <a:r>
              <a:rPr lang="zh-HK" altLang="en-US" sz="1000" dirty="0"/>
              <a:t>    Ke = 0.0043</a:t>
            </a:r>
          </a:p>
          <a:p>
            <a:r>
              <a:rPr lang="zh-HK" altLang="en-US" sz="1000" dirty="0"/>
              <a:t>ElseIf idx = 0 Then 'case when T = 400C</a:t>
            </a:r>
          </a:p>
          <a:p>
            <a:r>
              <a:rPr lang="zh-HK" altLang="en-US" sz="1000" dirty="0"/>
              <a:t>    Ke = 0.000164</a:t>
            </a:r>
          </a:p>
          <a:p>
            <a:r>
              <a:rPr lang="zh-HK" altLang="en-US" sz="1000" dirty="0"/>
              <a:t>ElseIf idx = 0 Then 'case when T = 450C</a:t>
            </a:r>
          </a:p>
          <a:p>
            <a:r>
              <a:rPr lang="zh-HK" altLang="en-US" sz="1000" dirty="0"/>
              <a:t>    Ke = 0.0000451</a:t>
            </a:r>
          </a:p>
          <a:p>
            <a:r>
              <a:rPr lang="zh-HK" altLang="en-US" sz="1000" dirty="0"/>
              <a:t>ElseIf idx = 0 Then 'case when T = 500C</a:t>
            </a:r>
          </a:p>
          <a:p>
            <a:r>
              <a:rPr lang="zh-HK" altLang="en-US" sz="1000" dirty="0"/>
              <a:t>    Ke = 0.0000145</a:t>
            </a:r>
          </a:p>
          <a:p>
            <a:r>
              <a:rPr lang="zh-HK" altLang="en-US" sz="1000" dirty="0"/>
              <a:t>ElseIf idx = 0 Then 'case when T = 500C</a:t>
            </a:r>
          </a:p>
          <a:p>
            <a:r>
              <a:rPr lang="zh-HK" altLang="en-US" sz="1000" dirty="0"/>
              <a:t>    Ke = 0.00000538</a:t>
            </a:r>
          </a:p>
          <a:p>
            <a:r>
              <a:rPr lang="zh-HK" altLang="en-US" sz="1000" dirty="0"/>
              <a:t>ElseIf idx = 0 Then 'case when T = 600C</a:t>
            </a:r>
          </a:p>
          <a:p>
            <a:r>
              <a:rPr lang="zh-HK" altLang="en-US" sz="1000" dirty="0"/>
              <a:t>    Ke = 0.00000225</a:t>
            </a:r>
          </a:p>
          <a:p>
            <a:r>
              <a:rPr lang="zh-HK" altLang="en-US" sz="1000" dirty="0"/>
              <a:t>End If</a:t>
            </a:r>
          </a:p>
          <a:p>
            <a:endParaRPr lang="zh-HK" altLang="en-US" sz="1000" dirty="0"/>
          </a:p>
          <a:p>
            <a:r>
              <a:rPr lang="zh-HK" altLang="en-US" sz="1000" dirty="0">
                <a:solidFill>
                  <a:srgbClr val="00B050"/>
                </a:solidFill>
              </a:rPr>
              <a:t>'Now find the converstion X using bisection method</a:t>
            </a:r>
          </a:p>
          <a:p>
            <a:r>
              <a:rPr lang="zh-HK" altLang="en-US" sz="1000" dirty="0"/>
              <a:t>low = 0</a:t>
            </a:r>
          </a:p>
          <a:p>
            <a:r>
              <a:rPr lang="zh-HK" altLang="en-US" sz="1000" dirty="0"/>
              <a:t>high = 0.999</a:t>
            </a:r>
          </a:p>
          <a:p>
            <a:r>
              <a:rPr lang="zh-HK" altLang="en-US" sz="1000" dirty="0"/>
              <a:t>For i = 1 To 20</a:t>
            </a:r>
          </a:p>
          <a:p>
            <a:r>
              <a:rPr lang="zh-HK" altLang="en-US" sz="1000" dirty="0"/>
              <a:t>    mid = (low + high) / 2</a:t>
            </a:r>
          </a:p>
          <a:p>
            <a:r>
              <a:rPr lang="zh-HK" altLang="en-US" sz="1000" dirty="0"/>
              <a:t>    flow = func(Pressure, Ke, low)</a:t>
            </a:r>
          </a:p>
          <a:p>
            <a:r>
              <a:rPr lang="zh-HK" altLang="en-US" sz="1000" dirty="0"/>
              <a:t>    fmid = func(Pressure, Ke, mid)</a:t>
            </a:r>
          </a:p>
          <a:p>
            <a:r>
              <a:rPr lang="zh-HK" altLang="en-US" sz="1000" dirty="0"/>
              <a:t>    fhigh = func(Pressure, Ke, high)</a:t>
            </a:r>
          </a:p>
          <a:p>
            <a:r>
              <a:rPr lang="zh-HK" altLang="en-US" sz="1000" dirty="0"/>
              <a:t>    If flow * fmid &lt; 0 Then</a:t>
            </a:r>
          </a:p>
          <a:p>
            <a:r>
              <a:rPr lang="zh-HK" altLang="en-US" sz="1000" dirty="0"/>
              <a:t>        high = mid</a:t>
            </a:r>
          </a:p>
          <a:p>
            <a:r>
              <a:rPr lang="zh-HK" altLang="en-US" sz="1000" dirty="0"/>
              <a:t>    Else</a:t>
            </a:r>
          </a:p>
          <a:p>
            <a:r>
              <a:rPr lang="zh-HK" altLang="en-US" sz="1000" dirty="0"/>
              <a:t>        low = mid</a:t>
            </a:r>
          </a:p>
          <a:p>
            <a:r>
              <a:rPr lang="zh-HK" altLang="en-US" sz="1000" dirty="0"/>
              <a:t>    End If</a:t>
            </a:r>
          </a:p>
          <a:p>
            <a:r>
              <a:rPr lang="zh-HK" altLang="en-US" sz="1000" dirty="0"/>
              <a:t>Next i</a:t>
            </a:r>
          </a:p>
          <a:p>
            <a:r>
              <a:rPr lang="zh-HK" altLang="en-US" sz="1000" dirty="0"/>
              <a:t>'we times by 100 to change decimals to percentages</a:t>
            </a:r>
          </a:p>
          <a:p>
            <a:r>
              <a:rPr lang="zh-HK" altLang="en-US" sz="1000" dirty="0"/>
              <a:t>Conversion = FormatNumber(100 * (high + low) / 2, 1)</a:t>
            </a:r>
          </a:p>
          <a:p>
            <a:r>
              <a:rPr lang="zh-HK" altLang="en-US" sz="1000" dirty="0"/>
              <a:t>End Sub</a:t>
            </a:r>
          </a:p>
          <a:p>
            <a:endParaRPr lang="en-US" altLang="zh-HK" sz="1000" dirty="0" smtClean="0"/>
          </a:p>
          <a:p>
            <a:r>
              <a:rPr lang="zh-HK" altLang="en-US" sz="1000" dirty="0" smtClean="0"/>
              <a:t>Function </a:t>
            </a:r>
            <a:r>
              <a:rPr lang="zh-HK" altLang="en-US" sz="1000" dirty="0"/>
              <a:t>func(P, Ke, x)</a:t>
            </a:r>
          </a:p>
          <a:p>
            <a:r>
              <a:rPr lang="zh-HK" altLang="en-US" sz="1000" dirty="0"/>
              <a:t>func = 16 * x ^ 2 * (2 - x) ^ 2 / 27 / (1 - x) ^ 4 / P ^ 2 - Ke</a:t>
            </a:r>
          </a:p>
          <a:p>
            <a:r>
              <a:rPr lang="zh-HK" altLang="en-US" sz="1000" dirty="0"/>
              <a:t>End Function</a:t>
            </a:r>
          </a:p>
          <a:p>
            <a:endParaRPr lang="zh-HK" altLang="en-US" sz="1000" dirty="0"/>
          </a:p>
          <a:p>
            <a:r>
              <a:rPr lang="zh-HK" altLang="en-US" sz="1000" dirty="0"/>
              <a:t>Private Sub QuitButton_Click()</a:t>
            </a:r>
          </a:p>
          <a:p>
            <a:r>
              <a:rPr lang="zh-HK" altLang="en-US" sz="1000" dirty="0"/>
              <a:t>Unload ConversionForm</a:t>
            </a:r>
          </a:p>
          <a:p>
            <a:r>
              <a:rPr lang="zh-HK" altLang="en-US" sz="1000" dirty="0"/>
              <a:t>End Sub</a:t>
            </a:r>
          </a:p>
          <a:p>
            <a:endParaRPr lang="zh-HK" altLang="en-US" sz="1000" dirty="0"/>
          </a:p>
          <a:p>
            <a:r>
              <a:rPr lang="zh-HK" altLang="en-US" sz="1000" dirty="0"/>
              <a:t>Private Sub ResetButton_Click()</a:t>
            </a:r>
          </a:p>
          <a:p>
            <a:r>
              <a:rPr lang="zh-HK" altLang="en-US" sz="1000" dirty="0"/>
              <a:t>Unload ConversionForm</a:t>
            </a:r>
          </a:p>
          <a:p>
            <a:r>
              <a:rPr lang="zh-HK" altLang="en-US" sz="1000" dirty="0"/>
              <a:t>OpenUserForm</a:t>
            </a:r>
          </a:p>
          <a:p>
            <a:r>
              <a:rPr lang="zh-HK" altLang="en-US" sz="1000" dirty="0"/>
              <a:t>End Sub</a:t>
            </a:r>
          </a:p>
        </p:txBody>
      </p:sp>
      <p:sp>
        <p:nvSpPr>
          <p:cNvPr id="6" name="Rectangle 5"/>
          <p:cNvSpPr/>
          <p:nvPr/>
        </p:nvSpPr>
        <p:spPr>
          <a:xfrm>
            <a:off x="396687" y="77104"/>
            <a:ext cx="6349042" cy="79210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
        <p:nvSpPr>
          <p:cNvPr id="7" name="Rectangle 6"/>
          <p:cNvSpPr/>
          <p:nvPr/>
        </p:nvSpPr>
        <p:spPr>
          <a:xfrm>
            <a:off x="396687" y="8542116"/>
            <a:ext cx="6349042" cy="13638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400"/>
          </a:p>
        </p:txBody>
      </p:sp>
    </p:spTree>
    <p:extLst>
      <p:ext uri="{BB962C8B-B14F-4D97-AF65-F5344CB8AC3E}">
        <p14:creationId xmlns:p14="http://schemas.microsoft.com/office/powerpoint/2010/main" val="3336467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795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6624" y="712018"/>
            <a:ext cx="5179388" cy="2398238"/>
          </a:xfrm>
          <a:prstGeom prst="rect">
            <a:avLst/>
          </a:prstGeom>
        </p:spPr>
      </p:pic>
      <p:sp>
        <p:nvSpPr>
          <p:cNvPr id="3" name="Rectangle 2"/>
          <p:cNvSpPr/>
          <p:nvPr/>
        </p:nvSpPr>
        <p:spPr>
          <a:xfrm>
            <a:off x="1593272" y="64762"/>
            <a:ext cx="3706092" cy="400110"/>
          </a:xfrm>
          <a:prstGeom prst="rect">
            <a:avLst/>
          </a:prstGeom>
        </p:spPr>
        <p:txBody>
          <a:bodyPr wrap="square">
            <a:spAutoFit/>
          </a:bodyPr>
          <a:lstStyle/>
          <a:p>
            <a:r>
              <a:rPr lang="en-US" altLang="zh-HK" sz="2000" b="1" u="sng" dirty="0" smtClean="0">
                <a:latin typeface="OpenSans-Light"/>
              </a:rPr>
              <a:t>Create VBA Array Functions</a:t>
            </a:r>
            <a:endParaRPr lang="zh-HK" altLang="en-US" sz="2000" b="1" u="sng" dirty="0"/>
          </a:p>
        </p:txBody>
      </p:sp>
      <p:sp>
        <p:nvSpPr>
          <p:cNvPr id="4" name="Rectangle 3"/>
          <p:cNvSpPr/>
          <p:nvPr/>
        </p:nvSpPr>
        <p:spPr>
          <a:xfrm>
            <a:off x="1517501" y="3116196"/>
            <a:ext cx="4518511" cy="2862322"/>
          </a:xfrm>
          <a:prstGeom prst="rect">
            <a:avLst/>
          </a:prstGeom>
        </p:spPr>
        <p:txBody>
          <a:bodyPr wrap="square">
            <a:spAutoFit/>
          </a:bodyPr>
          <a:lstStyle/>
          <a:p>
            <a:r>
              <a:rPr lang="zh-HK" altLang="en-US" sz="1000" dirty="0"/>
              <a:t>Option Base 1</a:t>
            </a:r>
          </a:p>
          <a:p>
            <a:endParaRPr lang="zh-HK" altLang="en-US" sz="1000" dirty="0"/>
          </a:p>
          <a:p>
            <a:r>
              <a:rPr lang="zh-HK" altLang="en-US" sz="1000" dirty="0"/>
              <a:t>Function DivisbleByN(rng As Range, n As Integer) As Variant</a:t>
            </a:r>
          </a:p>
          <a:p>
            <a:r>
              <a:rPr lang="zh-HK" altLang="en-US" sz="1000" dirty="0"/>
              <a:t>Dim i As Integer, j As Integer</a:t>
            </a:r>
          </a:p>
          <a:p>
            <a:r>
              <a:rPr lang="zh-HK" altLang="en-US" sz="1000" dirty="0"/>
              <a:t>Dim nr As Integer, nc As Integer</a:t>
            </a:r>
          </a:p>
          <a:p>
            <a:r>
              <a:rPr lang="zh-HK" altLang="en-US" sz="1000" dirty="0"/>
              <a:t>Dim B() As Variant 'create a new array B without specifying size</a:t>
            </a:r>
          </a:p>
          <a:p>
            <a:r>
              <a:rPr lang="zh-HK" altLang="en-US" sz="1000" dirty="0"/>
              <a:t>nr = rng.Rows.Count</a:t>
            </a:r>
          </a:p>
          <a:p>
            <a:r>
              <a:rPr lang="zh-HK" altLang="en-US" sz="1000" dirty="0"/>
              <a:t>nc = rng.Columns.Count</a:t>
            </a:r>
          </a:p>
          <a:p>
            <a:r>
              <a:rPr lang="zh-HK" altLang="en-US" sz="1000" dirty="0"/>
              <a:t>ReDim B(nr, nc) As Variant</a:t>
            </a:r>
          </a:p>
          <a:p>
            <a:r>
              <a:rPr lang="zh-HK" altLang="en-US" sz="1000" dirty="0"/>
              <a:t>For i = 1 To nr</a:t>
            </a:r>
          </a:p>
          <a:p>
            <a:r>
              <a:rPr lang="zh-HK" altLang="en-US" sz="1000" dirty="0"/>
              <a:t>    For j = 1 To nc</a:t>
            </a:r>
          </a:p>
          <a:p>
            <a:r>
              <a:rPr lang="zh-HK" altLang="en-US" sz="1000" dirty="0"/>
              <a:t>        If rng.Cells(i, j) Mod n = 0 Then</a:t>
            </a:r>
          </a:p>
          <a:p>
            <a:r>
              <a:rPr lang="zh-HK" altLang="en-US" sz="1000" dirty="0"/>
              <a:t>            B(i, j) = 1</a:t>
            </a:r>
          </a:p>
          <a:p>
            <a:r>
              <a:rPr lang="zh-HK" altLang="en-US" sz="1000" dirty="0"/>
              <a:t>        End If  </a:t>
            </a:r>
            <a:r>
              <a:rPr lang="zh-HK" altLang="en-US" sz="1000" dirty="0" smtClean="0">
                <a:solidFill>
                  <a:srgbClr val="00B050"/>
                </a:solidFill>
              </a:rPr>
              <a:t>‘Don’t </a:t>
            </a:r>
            <a:r>
              <a:rPr lang="zh-HK" altLang="en-US" sz="1000" dirty="0">
                <a:solidFill>
                  <a:srgbClr val="00B050"/>
                </a:solidFill>
              </a:rPr>
              <a:t>need Else B(i,j)=</a:t>
            </a:r>
            <a:r>
              <a:rPr lang="zh-HK" altLang="en-US" sz="1000" dirty="0" smtClean="0">
                <a:solidFill>
                  <a:srgbClr val="00B050"/>
                </a:solidFill>
              </a:rPr>
              <a:t>0 </a:t>
            </a:r>
            <a:r>
              <a:rPr lang="en-US" altLang="zh-HK" sz="1000" dirty="0" smtClean="0">
                <a:solidFill>
                  <a:srgbClr val="00B050"/>
                </a:solidFill>
              </a:rPr>
              <a:t>because it will treat empty cell as 0</a:t>
            </a:r>
            <a:endParaRPr lang="zh-HK" altLang="en-US" sz="1000" dirty="0">
              <a:solidFill>
                <a:srgbClr val="00B050"/>
              </a:solidFill>
            </a:endParaRPr>
          </a:p>
          <a:p>
            <a:r>
              <a:rPr lang="zh-HK" altLang="en-US" sz="1000" dirty="0"/>
              <a:t>    Next j</a:t>
            </a:r>
          </a:p>
          <a:p>
            <a:r>
              <a:rPr lang="zh-HK" altLang="en-US" sz="1000" dirty="0"/>
              <a:t>Next i</a:t>
            </a:r>
          </a:p>
          <a:p>
            <a:r>
              <a:rPr lang="zh-HK" altLang="en-US" sz="1000" dirty="0"/>
              <a:t>DivisbleByN = B</a:t>
            </a:r>
          </a:p>
          <a:p>
            <a:r>
              <a:rPr lang="zh-HK" altLang="en-US" sz="1000" dirty="0"/>
              <a:t>End Function</a:t>
            </a:r>
          </a:p>
        </p:txBody>
      </p:sp>
      <p:sp>
        <p:nvSpPr>
          <p:cNvPr id="5" name="Rectangle 4"/>
          <p:cNvSpPr/>
          <p:nvPr/>
        </p:nvSpPr>
        <p:spPr>
          <a:xfrm>
            <a:off x="616527" y="538497"/>
            <a:ext cx="5633802" cy="550449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784316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10166" y="711018"/>
            <a:ext cx="3240645" cy="2610519"/>
          </a:xfrm>
          <a:prstGeom prst="rect">
            <a:avLst/>
          </a:prstGeom>
        </p:spPr>
      </p:pic>
      <p:sp>
        <p:nvSpPr>
          <p:cNvPr id="3" name="Rectangle 2"/>
          <p:cNvSpPr/>
          <p:nvPr/>
        </p:nvSpPr>
        <p:spPr>
          <a:xfrm>
            <a:off x="249025" y="403242"/>
            <a:ext cx="3706092" cy="307777"/>
          </a:xfrm>
          <a:prstGeom prst="rect">
            <a:avLst/>
          </a:prstGeom>
        </p:spPr>
        <p:txBody>
          <a:bodyPr wrap="square">
            <a:spAutoFit/>
          </a:bodyPr>
          <a:lstStyle/>
          <a:p>
            <a:r>
              <a:rPr lang="en-US" altLang="zh-HK" sz="1400" b="1" dirty="0" smtClean="0">
                <a:solidFill>
                  <a:srgbClr val="FF0000"/>
                </a:solidFill>
                <a:latin typeface="OpenSans-Light"/>
              </a:rPr>
              <a:t>Create Bubble Sort Array Functions</a:t>
            </a:r>
            <a:endParaRPr lang="zh-HK" altLang="en-US" sz="1400" b="1" dirty="0">
              <a:solidFill>
                <a:srgbClr val="FF0000"/>
              </a:solidFill>
            </a:endParaRPr>
          </a:p>
        </p:txBody>
      </p:sp>
      <p:sp>
        <p:nvSpPr>
          <p:cNvPr id="4" name="Rectangle 3"/>
          <p:cNvSpPr/>
          <p:nvPr/>
        </p:nvSpPr>
        <p:spPr>
          <a:xfrm>
            <a:off x="585619" y="711019"/>
            <a:ext cx="3369498" cy="2708434"/>
          </a:xfrm>
          <a:prstGeom prst="rect">
            <a:avLst/>
          </a:prstGeom>
        </p:spPr>
        <p:txBody>
          <a:bodyPr wrap="square">
            <a:spAutoFit/>
          </a:bodyPr>
          <a:lstStyle/>
          <a:p>
            <a:r>
              <a:rPr lang="zh-HK" altLang="en-US" sz="1000" dirty="0"/>
              <a:t>Function SortVector(rng As Range)</a:t>
            </a:r>
          </a:p>
          <a:p>
            <a:r>
              <a:rPr lang="zh-HK" altLang="en-US" sz="1000" dirty="0"/>
              <a:t>Dim i As Integer, j As Integer, n As Integer</a:t>
            </a:r>
          </a:p>
          <a:p>
            <a:r>
              <a:rPr lang="zh-HK" altLang="en-US" sz="1000" dirty="0"/>
              <a:t>Dim Temp As Integer, A() As Variant</a:t>
            </a:r>
          </a:p>
          <a:p>
            <a:r>
              <a:rPr lang="zh-HK" altLang="en-US" sz="1000" dirty="0"/>
              <a:t>n = rng.Rows.Count</a:t>
            </a:r>
          </a:p>
          <a:p>
            <a:r>
              <a:rPr lang="zh-HK" altLang="en-US" sz="1000" dirty="0"/>
              <a:t>ReDim A(n, 1)</a:t>
            </a:r>
          </a:p>
          <a:p>
            <a:r>
              <a:rPr lang="zh-HK" altLang="en-US" sz="1000" dirty="0"/>
              <a:t>A = rng 'make a copy of rng and call it A</a:t>
            </a:r>
          </a:p>
          <a:p>
            <a:r>
              <a:rPr lang="zh-HK" altLang="en-US" sz="1000" dirty="0"/>
              <a:t>For i = 2 To n</a:t>
            </a:r>
          </a:p>
          <a:p>
            <a:r>
              <a:rPr lang="zh-HK" altLang="en-US" sz="1000" dirty="0"/>
              <a:t>    For j = 2 To n</a:t>
            </a:r>
          </a:p>
          <a:p>
            <a:r>
              <a:rPr lang="zh-HK" altLang="en-US" sz="1000" dirty="0"/>
              <a:t>        If A(j - 1, 1) &gt; A(j, 1) Then</a:t>
            </a:r>
          </a:p>
          <a:p>
            <a:r>
              <a:rPr lang="zh-HK" altLang="en-US" sz="1000" dirty="0"/>
              <a:t>            Temp = A(j, 1)</a:t>
            </a:r>
          </a:p>
          <a:p>
            <a:r>
              <a:rPr lang="zh-HK" altLang="en-US" sz="1000" dirty="0"/>
              <a:t>            A(j, 1) = A(j - 1, 1)</a:t>
            </a:r>
          </a:p>
          <a:p>
            <a:r>
              <a:rPr lang="zh-HK" altLang="en-US" sz="1000" dirty="0"/>
              <a:t>            A(j - 1, 1) = Temp</a:t>
            </a:r>
          </a:p>
          <a:p>
            <a:r>
              <a:rPr lang="zh-HK" altLang="en-US" sz="1000" dirty="0"/>
              <a:t>        End If</a:t>
            </a:r>
          </a:p>
          <a:p>
            <a:r>
              <a:rPr lang="zh-HK" altLang="en-US" sz="1000" dirty="0"/>
              <a:t>    Next j</a:t>
            </a:r>
          </a:p>
          <a:p>
            <a:r>
              <a:rPr lang="zh-HK" altLang="en-US" sz="1000" dirty="0"/>
              <a:t>Next i</a:t>
            </a:r>
          </a:p>
          <a:p>
            <a:r>
              <a:rPr lang="zh-HK" altLang="en-US" sz="1000" dirty="0"/>
              <a:t>SortVector = A</a:t>
            </a:r>
          </a:p>
          <a:p>
            <a:r>
              <a:rPr lang="zh-HK" altLang="en-US" sz="1000" dirty="0"/>
              <a:t>End Function</a:t>
            </a:r>
          </a:p>
        </p:txBody>
      </p:sp>
      <p:sp>
        <p:nvSpPr>
          <p:cNvPr id="5" name="Rectangle 4"/>
          <p:cNvSpPr/>
          <p:nvPr/>
        </p:nvSpPr>
        <p:spPr>
          <a:xfrm>
            <a:off x="249026" y="296220"/>
            <a:ext cx="6347160" cy="324211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 name="Rectangle 6"/>
          <p:cNvSpPr/>
          <p:nvPr/>
        </p:nvSpPr>
        <p:spPr>
          <a:xfrm>
            <a:off x="249024" y="3953128"/>
            <a:ext cx="4442245" cy="307777"/>
          </a:xfrm>
          <a:prstGeom prst="rect">
            <a:avLst/>
          </a:prstGeom>
        </p:spPr>
        <p:txBody>
          <a:bodyPr wrap="square">
            <a:spAutoFit/>
          </a:bodyPr>
          <a:lstStyle/>
          <a:p>
            <a:r>
              <a:rPr lang="en-US" altLang="zh-HK" sz="1400" b="1" dirty="0" smtClean="0">
                <a:solidFill>
                  <a:srgbClr val="FF0000"/>
                </a:solidFill>
                <a:latin typeface="OpenSans-Light"/>
              </a:rPr>
              <a:t>Create kth smallest element array function</a:t>
            </a:r>
            <a:endParaRPr lang="zh-HK" altLang="en-US" sz="1400" b="1" dirty="0">
              <a:solidFill>
                <a:srgbClr val="FF0000"/>
              </a:solidFill>
            </a:endParaRPr>
          </a:p>
        </p:txBody>
      </p:sp>
      <p:sp>
        <p:nvSpPr>
          <p:cNvPr id="8" name="Rectangle 7"/>
          <p:cNvSpPr/>
          <p:nvPr/>
        </p:nvSpPr>
        <p:spPr>
          <a:xfrm>
            <a:off x="585619" y="4396988"/>
            <a:ext cx="3429000" cy="2970044"/>
          </a:xfrm>
          <a:prstGeom prst="rect">
            <a:avLst/>
          </a:prstGeom>
        </p:spPr>
        <p:txBody>
          <a:bodyPr>
            <a:spAutoFit/>
          </a:bodyPr>
          <a:lstStyle/>
          <a:p>
            <a:r>
              <a:rPr lang="zh-HK" altLang="en-US" sz="1100" dirty="0"/>
              <a:t>Function Ksmallest(rng As Range, k As Integer)</a:t>
            </a:r>
          </a:p>
          <a:p>
            <a:r>
              <a:rPr lang="zh-HK" altLang="en-US" sz="1100" dirty="0"/>
              <a:t>Dim i As Integer, j As Integer, n As Integer</a:t>
            </a:r>
          </a:p>
          <a:p>
            <a:r>
              <a:rPr lang="zh-HK" altLang="en-US" sz="1100" dirty="0"/>
              <a:t>Dim Temp As Integer, A() As Variant</a:t>
            </a:r>
          </a:p>
          <a:p>
            <a:r>
              <a:rPr lang="zh-HK" altLang="en-US" sz="1100" dirty="0"/>
              <a:t>n = rng.Rows.Count</a:t>
            </a:r>
          </a:p>
          <a:p>
            <a:r>
              <a:rPr lang="zh-HK" altLang="en-US" sz="1100" dirty="0"/>
              <a:t>ReDim A(n, 1)</a:t>
            </a:r>
          </a:p>
          <a:p>
            <a:r>
              <a:rPr lang="zh-HK" altLang="en-US" sz="1100" dirty="0"/>
              <a:t>A = rng 'make a copy of rng and call it A</a:t>
            </a:r>
          </a:p>
          <a:p>
            <a:r>
              <a:rPr lang="zh-HK" altLang="en-US" sz="1100" dirty="0"/>
              <a:t>For i = 2 To n</a:t>
            </a:r>
          </a:p>
          <a:p>
            <a:r>
              <a:rPr lang="zh-HK" altLang="en-US" sz="1100" dirty="0"/>
              <a:t>    For j = 2 To n</a:t>
            </a:r>
          </a:p>
          <a:p>
            <a:r>
              <a:rPr lang="zh-HK" altLang="en-US" sz="1100" dirty="0"/>
              <a:t>        If A(j - 1, 1) &gt; A(j, 1) Then</a:t>
            </a:r>
          </a:p>
          <a:p>
            <a:r>
              <a:rPr lang="zh-HK" altLang="en-US" sz="1100" dirty="0"/>
              <a:t>            Temp = A(j, 1)</a:t>
            </a:r>
          </a:p>
          <a:p>
            <a:r>
              <a:rPr lang="zh-HK" altLang="en-US" sz="1100" dirty="0"/>
              <a:t>            A(j, 1) = A(j - 1, 1)</a:t>
            </a:r>
          </a:p>
          <a:p>
            <a:r>
              <a:rPr lang="zh-HK" altLang="en-US" sz="1100" dirty="0"/>
              <a:t>            A(j - 1, 1) = Temp</a:t>
            </a:r>
          </a:p>
          <a:p>
            <a:r>
              <a:rPr lang="zh-HK" altLang="en-US" sz="1100" dirty="0"/>
              <a:t>        End If</a:t>
            </a:r>
          </a:p>
          <a:p>
            <a:r>
              <a:rPr lang="zh-HK" altLang="en-US" sz="1100" dirty="0"/>
              <a:t>    Next j</a:t>
            </a:r>
          </a:p>
          <a:p>
            <a:r>
              <a:rPr lang="zh-HK" altLang="en-US" sz="1100" dirty="0"/>
              <a:t>Next i</a:t>
            </a:r>
          </a:p>
          <a:p>
            <a:r>
              <a:rPr lang="zh-HK" altLang="en-US" sz="1100" dirty="0"/>
              <a:t>Ksmallest = A(k, 1)</a:t>
            </a:r>
          </a:p>
          <a:p>
            <a:r>
              <a:rPr lang="zh-HK" altLang="en-US" sz="1100" dirty="0"/>
              <a:t>End Function</a:t>
            </a:r>
          </a:p>
        </p:txBody>
      </p:sp>
      <p:pic>
        <p:nvPicPr>
          <p:cNvPr id="9" name="Picture 8"/>
          <p:cNvPicPr>
            <a:picLocks noChangeAspect="1"/>
          </p:cNvPicPr>
          <p:nvPr/>
        </p:nvPicPr>
        <p:blipFill>
          <a:blip r:embed="rId3"/>
          <a:stretch>
            <a:fillRect/>
          </a:stretch>
        </p:blipFill>
        <p:spPr>
          <a:xfrm>
            <a:off x="3955117" y="4675703"/>
            <a:ext cx="2533650" cy="1476375"/>
          </a:xfrm>
          <a:prstGeom prst="rect">
            <a:avLst/>
          </a:prstGeom>
        </p:spPr>
      </p:pic>
      <p:sp>
        <p:nvSpPr>
          <p:cNvPr id="10" name="Rectangle 9"/>
          <p:cNvSpPr/>
          <p:nvPr/>
        </p:nvSpPr>
        <p:spPr>
          <a:xfrm>
            <a:off x="261486" y="3773358"/>
            <a:ext cx="6347160" cy="374062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132780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2189" y="643061"/>
            <a:ext cx="4359966" cy="365789"/>
          </a:xfrm>
          <a:prstGeom prst="rect">
            <a:avLst/>
          </a:prstGeom>
        </p:spPr>
      </p:pic>
      <p:sp>
        <p:nvSpPr>
          <p:cNvPr id="3" name="Rectangle 2"/>
          <p:cNvSpPr/>
          <p:nvPr/>
        </p:nvSpPr>
        <p:spPr>
          <a:xfrm>
            <a:off x="359910" y="335284"/>
            <a:ext cx="4442245" cy="307777"/>
          </a:xfrm>
          <a:prstGeom prst="rect">
            <a:avLst/>
          </a:prstGeom>
        </p:spPr>
        <p:txBody>
          <a:bodyPr wrap="square">
            <a:spAutoFit/>
          </a:bodyPr>
          <a:lstStyle/>
          <a:p>
            <a:r>
              <a:rPr lang="en-US" altLang="zh-HK" sz="1400" b="1" dirty="0" smtClean="0">
                <a:solidFill>
                  <a:srgbClr val="FF0000"/>
                </a:solidFill>
                <a:latin typeface="OpenSans-Light"/>
              </a:rPr>
              <a:t>Extract diagonals of a covariance matrix</a:t>
            </a:r>
            <a:endParaRPr lang="zh-HK" altLang="en-US" sz="1400" b="1" dirty="0">
              <a:solidFill>
                <a:srgbClr val="FF0000"/>
              </a:solidFill>
            </a:endParaRPr>
          </a:p>
        </p:txBody>
      </p:sp>
      <p:sp>
        <p:nvSpPr>
          <p:cNvPr id="4" name="Rectangle 3"/>
          <p:cNvSpPr/>
          <p:nvPr/>
        </p:nvSpPr>
        <p:spPr>
          <a:xfrm>
            <a:off x="359910" y="1299555"/>
            <a:ext cx="4765814" cy="2308324"/>
          </a:xfrm>
          <a:prstGeom prst="rect">
            <a:avLst/>
          </a:prstGeom>
        </p:spPr>
        <p:txBody>
          <a:bodyPr wrap="square">
            <a:spAutoFit/>
          </a:bodyPr>
          <a:lstStyle/>
          <a:p>
            <a:r>
              <a:rPr lang="en-US" altLang="zh-HK" sz="1200" dirty="0" smtClean="0"/>
              <a:t>Options Base 1</a:t>
            </a:r>
            <a:endParaRPr lang="zh-HK" altLang="en-US" sz="1200" dirty="0"/>
          </a:p>
          <a:p>
            <a:r>
              <a:rPr lang="zh-HK" altLang="en-US" sz="1200" dirty="0"/>
              <a:t>Function Diagonals(rng As Range)</a:t>
            </a:r>
          </a:p>
          <a:p>
            <a:r>
              <a:rPr lang="zh-HK" altLang="en-US" sz="1200" dirty="0"/>
              <a:t>Dim i As Integer, n As Integer</a:t>
            </a:r>
          </a:p>
          <a:p>
            <a:r>
              <a:rPr lang="zh-HK" altLang="en-US" sz="1200" dirty="0"/>
              <a:t>Dim D()</a:t>
            </a:r>
          </a:p>
          <a:p>
            <a:r>
              <a:rPr lang="zh-HK" altLang="en-US" sz="1200" dirty="0"/>
              <a:t>n = rng.Rows.Count</a:t>
            </a:r>
          </a:p>
          <a:p>
            <a:r>
              <a:rPr lang="zh-HK" altLang="en-US" sz="1200" dirty="0">
                <a:solidFill>
                  <a:srgbClr val="00B050"/>
                </a:solidFill>
              </a:rPr>
              <a:t>'covariance matrix is square matrix so can count columns or rows</a:t>
            </a:r>
          </a:p>
          <a:p>
            <a:r>
              <a:rPr lang="zh-HK" altLang="en-US" sz="1200" dirty="0"/>
              <a:t>ReDim D(n, 1)</a:t>
            </a:r>
          </a:p>
          <a:p>
            <a:r>
              <a:rPr lang="zh-HK" altLang="en-US" sz="1200" dirty="0"/>
              <a:t>For i = 1 To n</a:t>
            </a:r>
          </a:p>
          <a:p>
            <a:r>
              <a:rPr lang="zh-HK" altLang="en-US" sz="1200" dirty="0"/>
              <a:t>    D(i, 1) = rng.Cells(i, i)</a:t>
            </a:r>
          </a:p>
          <a:p>
            <a:r>
              <a:rPr lang="zh-HK" altLang="en-US" sz="1200" dirty="0"/>
              <a:t>Next i</a:t>
            </a:r>
          </a:p>
          <a:p>
            <a:r>
              <a:rPr lang="zh-HK" altLang="en-US" sz="1200" dirty="0"/>
              <a:t>Diagonals = D</a:t>
            </a:r>
          </a:p>
          <a:p>
            <a:r>
              <a:rPr lang="zh-HK" altLang="en-US" sz="1200" dirty="0"/>
              <a:t>End Function</a:t>
            </a:r>
          </a:p>
        </p:txBody>
      </p:sp>
      <p:pic>
        <p:nvPicPr>
          <p:cNvPr id="5" name="Picture 4"/>
          <p:cNvPicPr>
            <a:picLocks noChangeAspect="1"/>
          </p:cNvPicPr>
          <p:nvPr/>
        </p:nvPicPr>
        <p:blipFill>
          <a:blip r:embed="rId3"/>
          <a:stretch>
            <a:fillRect/>
          </a:stretch>
        </p:blipFill>
        <p:spPr>
          <a:xfrm>
            <a:off x="4558873" y="1106378"/>
            <a:ext cx="1795053" cy="1714459"/>
          </a:xfrm>
          <a:prstGeom prst="rect">
            <a:avLst/>
          </a:prstGeom>
        </p:spPr>
      </p:pic>
      <p:sp>
        <p:nvSpPr>
          <p:cNvPr id="6" name="Rectangle 5"/>
          <p:cNvSpPr/>
          <p:nvPr/>
        </p:nvSpPr>
        <p:spPr>
          <a:xfrm>
            <a:off x="249026" y="296219"/>
            <a:ext cx="6347160" cy="331165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669272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65363" y="4956327"/>
            <a:ext cx="2704035" cy="1652817"/>
          </a:xfrm>
          <a:prstGeom prst="rect">
            <a:avLst/>
          </a:prstGeom>
        </p:spPr>
      </p:pic>
      <p:pic>
        <p:nvPicPr>
          <p:cNvPr id="3" name="Picture 2"/>
          <p:cNvPicPr>
            <a:picLocks noChangeAspect="1"/>
          </p:cNvPicPr>
          <p:nvPr/>
        </p:nvPicPr>
        <p:blipFill>
          <a:blip r:embed="rId3"/>
          <a:stretch>
            <a:fillRect/>
          </a:stretch>
        </p:blipFill>
        <p:spPr>
          <a:xfrm>
            <a:off x="1144324" y="2543464"/>
            <a:ext cx="4660440" cy="2154609"/>
          </a:xfrm>
          <a:prstGeom prst="rect">
            <a:avLst/>
          </a:prstGeom>
        </p:spPr>
      </p:pic>
      <p:pic>
        <p:nvPicPr>
          <p:cNvPr id="4" name="Picture 3"/>
          <p:cNvPicPr>
            <a:picLocks noChangeAspect="1"/>
          </p:cNvPicPr>
          <p:nvPr/>
        </p:nvPicPr>
        <p:blipFill>
          <a:blip r:embed="rId4"/>
          <a:stretch>
            <a:fillRect/>
          </a:stretch>
        </p:blipFill>
        <p:spPr>
          <a:xfrm>
            <a:off x="4676171" y="781871"/>
            <a:ext cx="1128593" cy="1503339"/>
          </a:xfrm>
          <a:prstGeom prst="rect">
            <a:avLst/>
          </a:prstGeom>
        </p:spPr>
      </p:pic>
      <p:grpSp>
        <p:nvGrpSpPr>
          <p:cNvPr id="5" name="Group 4"/>
          <p:cNvGrpSpPr/>
          <p:nvPr/>
        </p:nvGrpSpPr>
        <p:grpSpPr>
          <a:xfrm>
            <a:off x="833376" y="657012"/>
            <a:ext cx="3444917" cy="1657925"/>
            <a:chOff x="359910" y="4351761"/>
            <a:chExt cx="3981349" cy="2026588"/>
          </a:xfrm>
        </p:grpSpPr>
        <p:pic>
          <p:nvPicPr>
            <p:cNvPr id="6" name="Picture 5"/>
            <p:cNvPicPr>
              <a:picLocks noChangeAspect="1"/>
            </p:cNvPicPr>
            <p:nvPr/>
          </p:nvPicPr>
          <p:blipFill>
            <a:blip r:embed="rId5"/>
            <a:stretch>
              <a:fillRect/>
            </a:stretch>
          </p:blipFill>
          <p:spPr>
            <a:xfrm>
              <a:off x="359910" y="4351761"/>
              <a:ext cx="3981349" cy="2026588"/>
            </a:xfrm>
            <a:prstGeom prst="rect">
              <a:avLst/>
            </a:prstGeom>
          </p:spPr>
        </p:pic>
        <p:sp>
          <p:nvSpPr>
            <p:cNvPr id="7" name="Rectangle 6"/>
            <p:cNvSpPr/>
            <p:nvPr/>
          </p:nvSpPr>
          <p:spPr>
            <a:xfrm>
              <a:off x="2549106" y="5818517"/>
              <a:ext cx="193711" cy="133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 name="TextBox 7"/>
            <p:cNvSpPr txBox="1"/>
            <p:nvPr/>
          </p:nvSpPr>
          <p:spPr>
            <a:xfrm>
              <a:off x="2505347" y="5723626"/>
              <a:ext cx="298480" cy="261610"/>
            </a:xfrm>
            <a:prstGeom prst="rect">
              <a:avLst/>
            </a:prstGeom>
            <a:noFill/>
          </p:spPr>
          <p:txBody>
            <a:bodyPr wrap="none" rtlCol="0">
              <a:spAutoFit/>
            </a:bodyPr>
            <a:lstStyle/>
            <a:p>
              <a:r>
                <a:rPr lang="en-US" altLang="zh-HK" sz="1100" dirty="0" err="1" smtClean="0"/>
                <a:t>y</a:t>
              </a:r>
              <a:r>
                <a:rPr lang="en-US" altLang="zh-HK" sz="1100" baseline="-25000" dirty="0" err="1" smtClean="0"/>
                <a:t>p</a:t>
              </a:r>
              <a:endParaRPr lang="zh-HK" altLang="en-US" sz="2000" dirty="0"/>
            </a:p>
          </p:txBody>
        </p:sp>
      </p:grpSp>
      <p:sp>
        <p:nvSpPr>
          <p:cNvPr id="9" name="Rectangle 8"/>
          <p:cNvSpPr/>
          <p:nvPr/>
        </p:nvSpPr>
        <p:spPr>
          <a:xfrm>
            <a:off x="439837" y="4926600"/>
            <a:ext cx="5253459" cy="3985706"/>
          </a:xfrm>
          <a:prstGeom prst="rect">
            <a:avLst/>
          </a:prstGeom>
        </p:spPr>
        <p:txBody>
          <a:bodyPr wrap="square">
            <a:spAutoFit/>
          </a:bodyPr>
          <a:lstStyle/>
          <a:p>
            <a:r>
              <a:rPr lang="zh-HK" altLang="en-US" sz="1100" dirty="0"/>
              <a:t>Function Residuals(rng As Range)</a:t>
            </a:r>
          </a:p>
          <a:p>
            <a:r>
              <a:rPr lang="zh-HK" altLang="en-US" sz="1100" dirty="0"/>
              <a:t>Dim i As Integer, n As Integer, Data()</a:t>
            </a:r>
          </a:p>
          <a:p>
            <a:r>
              <a:rPr lang="zh-HK" altLang="en-US" sz="1100" dirty="0"/>
              <a:t>Dim x() As Double, y() As Double, yp() As Double</a:t>
            </a:r>
          </a:p>
          <a:p>
            <a:r>
              <a:rPr lang="zh-HK" altLang="en-US" sz="1100" dirty="0"/>
              <a:t>Dim m As Double, b As Double, e() As Double</a:t>
            </a:r>
          </a:p>
          <a:p>
            <a:r>
              <a:rPr lang="zh-HK" altLang="en-US" sz="1100" dirty="0"/>
              <a:t>Data = rng</a:t>
            </a:r>
          </a:p>
          <a:p>
            <a:r>
              <a:rPr lang="zh-HK" altLang="en-US" sz="1100" dirty="0"/>
              <a:t>n = rng.Rows.Count</a:t>
            </a:r>
          </a:p>
          <a:p>
            <a:r>
              <a:rPr lang="zh-HK" altLang="en-US" sz="1100" dirty="0"/>
              <a:t>ReDim x(n, 1) As Double, y(n, 1) As Double</a:t>
            </a:r>
          </a:p>
          <a:p>
            <a:r>
              <a:rPr lang="zh-HK" altLang="en-US" sz="1100" dirty="0"/>
              <a:t>ReDim yp(n, 1) As Double, e(n, 1) As Double</a:t>
            </a:r>
          </a:p>
          <a:p>
            <a:r>
              <a:rPr lang="zh-HK" altLang="en-US" sz="1100" dirty="0">
                <a:solidFill>
                  <a:srgbClr val="00B050"/>
                </a:solidFill>
              </a:rPr>
              <a:t>'import data into VBA variables(x,y) using For loop</a:t>
            </a:r>
          </a:p>
          <a:p>
            <a:r>
              <a:rPr lang="zh-HK" altLang="en-US" sz="1100" dirty="0"/>
              <a:t>For i = 1 To n</a:t>
            </a:r>
          </a:p>
          <a:p>
            <a:r>
              <a:rPr lang="zh-HK" altLang="en-US" sz="1100" dirty="0"/>
              <a:t>    x(i, 1) = Data(i, 1)</a:t>
            </a:r>
          </a:p>
          <a:p>
            <a:r>
              <a:rPr lang="zh-HK" altLang="en-US" sz="1100" dirty="0"/>
              <a:t>    y(i, 1) = Data(i, 2)</a:t>
            </a:r>
          </a:p>
          <a:p>
            <a:r>
              <a:rPr lang="zh-HK" altLang="en-US" sz="1100" dirty="0"/>
              <a:t>Next i</a:t>
            </a:r>
          </a:p>
          <a:p>
            <a:r>
              <a:rPr lang="zh-HK" altLang="en-US" sz="1100" dirty="0">
                <a:solidFill>
                  <a:srgbClr val="00B050"/>
                </a:solidFill>
              </a:rPr>
              <a:t>'now calculate m and b for line of best fit</a:t>
            </a:r>
          </a:p>
          <a:p>
            <a:r>
              <a:rPr lang="zh-HK" altLang="en-US" sz="1100" dirty="0"/>
              <a:t>m = WorksheetFunction.Slope(y, x)</a:t>
            </a:r>
          </a:p>
          <a:p>
            <a:r>
              <a:rPr lang="zh-HK" altLang="en-US" sz="1100" dirty="0"/>
              <a:t>b = WorksheetFunction.Intercept(y, x)</a:t>
            </a:r>
          </a:p>
          <a:p>
            <a:r>
              <a:rPr lang="zh-HK" altLang="en-US" sz="1100" dirty="0">
                <a:solidFill>
                  <a:srgbClr val="00B050"/>
                </a:solidFill>
              </a:rPr>
              <a:t>'calculate the predicted y values (yp) and resideuals(e)</a:t>
            </a:r>
          </a:p>
          <a:p>
            <a:r>
              <a:rPr lang="zh-HK" altLang="en-US" sz="1100" dirty="0"/>
              <a:t>For i = 1 To n</a:t>
            </a:r>
          </a:p>
          <a:p>
            <a:r>
              <a:rPr lang="zh-HK" altLang="en-US" sz="1100" dirty="0"/>
              <a:t>    yp(i, 1) = m * x(i, 1) + b</a:t>
            </a:r>
          </a:p>
          <a:p>
            <a:r>
              <a:rPr lang="zh-HK" altLang="en-US" sz="1100" dirty="0"/>
              <a:t>    e(i, 1) = yp(i, 1) - y(i, 1)</a:t>
            </a:r>
          </a:p>
          <a:p>
            <a:r>
              <a:rPr lang="zh-HK" altLang="en-US" sz="1100" dirty="0"/>
              <a:t>Next i</a:t>
            </a:r>
          </a:p>
          <a:p>
            <a:r>
              <a:rPr lang="zh-HK" altLang="en-US" sz="1100" dirty="0"/>
              <a:t>Residuals = e</a:t>
            </a:r>
          </a:p>
          <a:p>
            <a:r>
              <a:rPr lang="zh-HK" altLang="en-US" sz="1100" dirty="0"/>
              <a:t>End Function</a:t>
            </a:r>
          </a:p>
        </p:txBody>
      </p:sp>
      <p:sp>
        <p:nvSpPr>
          <p:cNvPr id="10" name="Rectangle 9"/>
          <p:cNvSpPr/>
          <p:nvPr/>
        </p:nvSpPr>
        <p:spPr>
          <a:xfrm>
            <a:off x="249026" y="296219"/>
            <a:ext cx="6347160" cy="861608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4311936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3545</TotalTime>
  <Words>8129</Words>
  <Application>Microsoft Office PowerPoint</Application>
  <PresentationFormat>A4 Paper (210x297 mm)</PresentationFormat>
  <Paragraphs>1303</Paragraphs>
  <Slides>56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OpenSans</vt:lpstr>
      <vt:lpstr>OpenSans-Light</vt:lpstr>
      <vt:lpstr>新細明體</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148</cp:revision>
  <dcterms:created xsi:type="dcterms:W3CDTF">2018-10-13T14:03:00Z</dcterms:created>
  <dcterms:modified xsi:type="dcterms:W3CDTF">2018-10-24T16:16:00Z</dcterms:modified>
</cp:coreProperties>
</file>